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1" r:id="rId4"/>
  </p:sldMasterIdLst>
  <p:notesMasterIdLst>
    <p:notesMasterId r:id="rId6"/>
  </p:notesMasterIdLst>
  <p:sldIdLst>
    <p:sldId id="444" r:id="rId5"/>
    <p:sldId id="293" r:id="rId7"/>
    <p:sldId id="464" r:id="rId8"/>
    <p:sldId id="465" r:id="rId9"/>
    <p:sldId id="410" r:id="rId10"/>
    <p:sldId id="355" r:id="rId11"/>
    <p:sldId id="360" r:id="rId12"/>
    <p:sldId id="394" r:id="rId13"/>
    <p:sldId id="466" r:id="rId14"/>
    <p:sldId id="467" r:id="rId15"/>
    <p:sldId id="468" r:id="rId16"/>
    <p:sldId id="469" r:id="rId17"/>
    <p:sldId id="411" r:id="rId18"/>
    <p:sldId id="470" r:id="rId19"/>
    <p:sldId id="471" r:id="rId20"/>
    <p:sldId id="395" r:id="rId21"/>
    <p:sldId id="445" r:id="rId22"/>
  </p:sldIdLst>
  <p:sldSz cx="9144000" cy="514477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000000"/>
    <a:srgbClr val="2C5278"/>
    <a:srgbClr val="E46813"/>
    <a:srgbClr val="EFEFEF"/>
    <a:srgbClr val="123E61"/>
    <a:srgbClr val="14436A"/>
    <a:srgbClr val="A6A6A6"/>
    <a:srgbClr val="0B2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64" autoAdjust="0"/>
  </p:normalViewPr>
  <p:slideViewPr>
    <p:cSldViewPr>
      <p:cViewPr varScale="1">
        <p:scale>
          <a:sx n="103" d="100"/>
          <a:sy n="103" d="100"/>
        </p:scale>
        <p:origin x="216" y="72"/>
      </p:cViewPr>
      <p:guideLst>
        <p:guide orient="horz" pos="1692"/>
        <p:guide pos="26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7.xml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1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64" y="72886"/>
            <a:ext cx="1506551" cy="3972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648" y="-260200"/>
            <a:ext cx="1094198" cy="110802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014" y="508695"/>
            <a:ext cx="9142986" cy="84784"/>
          </a:xfrm>
          <a:prstGeom prst="rect">
            <a:avLst/>
          </a:prstGeom>
          <a:solidFill>
            <a:srgbClr val="2C5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1013" y="508695"/>
            <a:ext cx="1399982" cy="84784"/>
          </a:xfrm>
          <a:prstGeom prst="rect">
            <a:avLst/>
          </a:prstGeom>
          <a:solidFill>
            <a:srgbClr val="E46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64" y="72886"/>
            <a:ext cx="1506551" cy="39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440"/>
            <a:ext cx="2057400" cy="27391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62E9C6E-3840-4324-9F65-78665534670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440"/>
            <a:ext cx="3086100" cy="27391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8440"/>
            <a:ext cx="2057400" cy="27391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551CC93-FA6B-4F15-9FC4-D90822984D1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006366" y="556320"/>
            <a:ext cx="72910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8427406" y="344680"/>
            <a:ext cx="193989" cy="175003"/>
            <a:chOff x="3720691" y="2824413"/>
            <a:chExt cx="1341120" cy="1209172"/>
          </a:xfrm>
        </p:grpSpPr>
        <p:sp>
          <p:nvSpPr>
            <p:cNvPr id="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431078" y="156138"/>
            <a:ext cx="474113" cy="427710"/>
            <a:chOff x="5446701" y="1360245"/>
            <a:chExt cx="632315" cy="570104"/>
          </a:xfrm>
        </p:grpSpPr>
        <p:sp>
          <p:nvSpPr>
            <p:cNvPr id="14" name="Freeform 5"/>
            <p:cNvSpPr/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/>
          <p:nvPr userDrawn="1"/>
        </p:nvSpPr>
        <p:spPr bwMode="auto">
          <a:xfrm>
            <a:off x="536470" y="259077"/>
            <a:ext cx="256877" cy="21846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93294" y="63013"/>
            <a:ext cx="3857090" cy="504056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89850"/>
            <a:ext cx="1564606" cy="39004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6391276" y="0"/>
            <a:ext cx="2752724" cy="5144770"/>
          </a:xfrm>
          <a:custGeom>
            <a:avLst/>
            <a:gdLst>
              <a:gd name="connsiteX0" fmla="*/ 0 w 3670299"/>
              <a:gd name="connsiteY0" fmla="*/ 0 h 6858000"/>
              <a:gd name="connsiteX1" fmla="*/ 3670299 w 3670299"/>
              <a:gd name="connsiteY1" fmla="*/ 0 h 6858000"/>
              <a:gd name="connsiteX2" fmla="*/ 3670299 w 3670299"/>
              <a:gd name="connsiteY2" fmla="*/ 6858000 h 6858000"/>
              <a:gd name="connsiteX3" fmla="*/ 0 w 36702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0299" h="6858000">
                <a:moveTo>
                  <a:pt x="0" y="0"/>
                </a:moveTo>
                <a:lnTo>
                  <a:pt x="3670299" y="0"/>
                </a:lnTo>
                <a:lnTo>
                  <a:pt x="36702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3607"/>
            <a:ext cx="1540306" cy="38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3357563" y="1735280"/>
            <a:ext cx="1106220" cy="1283532"/>
          </a:xfrm>
          <a:custGeom>
            <a:avLst/>
            <a:gdLst>
              <a:gd name="connsiteX0" fmla="*/ 737480 w 1474960"/>
              <a:gd name="connsiteY0" fmla="*/ 0 h 1710953"/>
              <a:gd name="connsiteX1" fmla="*/ 1474960 w 1474960"/>
              <a:gd name="connsiteY1" fmla="*/ 368740 h 1710953"/>
              <a:gd name="connsiteX2" fmla="*/ 1474960 w 1474960"/>
              <a:gd name="connsiteY2" fmla="*/ 1342213 h 1710953"/>
              <a:gd name="connsiteX3" fmla="*/ 737480 w 1474960"/>
              <a:gd name="connsiteY3" fmla="*/ 1710953 h 1710953"/>
              <a:gd name="connsiteX4" fmla="*/ 0 w 1474960"/>
              <a:gd name="connsiteY4" fmla="*/ 1342213 h 1710953"/>
              <a:gd name="connsiteX5" fmla="*/ 0 w 1474960"/>
              <a:gd name="connsiteY5" fmla="*/ 368740 h 17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960" h="1710953">
                <a:moveTo>
                  <a:pt x="737480" y="0"/>
                </a:moveTo>
                <a:lnTo>
                  <a:pt x="1474960" y="368740"/>
                </a:lnTo>
                <a:lnTo>
                  <a:pt x="1474960" y="1342213"/>
                </a:lnTo>
                <a:lnTo>
                  <a:pt x="737480" y="1710953"/>
                </a:lnTo>
                <a:lnTo>
                  <a:pt x="0" y="1342213"/>
                </a:lnTo>
                <a:lnTo>
                  <a:pt x="0" y="368740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342900"/>
            <a:endParaRPr lang="zh-CN" altLang="en-US" dirty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4680218" y="1735280"/>
            <a:ext cx="1106220" cy="1283532"/>
          </a:xfrm>
          <a:custGeom>
            <a:avLst/>
            <a:gdLst>
              <a:gd name="connsiteX0" fmla="*/ 737480 w 1474960"/>
              <a:gd name="connsiteY0" fmla="*/ 0 h 1710953"/>
              <a:gd name="connsiteX1" fmla="*/ 1474960 w 1474960"/>
              <a:gd name="connsiteY1" fmla="*/ 368740 h 1710953"/>
              <a:gd name="connsiteX2" fmla="*/ 1474960 w 1474960"/>
              <a:gd name="connsiteY2" fmla="*/ 1342213 h 1710953"/>
              <a:gd name="connsiteX3" fmla="*/ 737480 w 1474960"/>
              <a:gd name="connsiteY3" fmla="*/ 1710953 h 1710953"/>
              <a:gd name="connsiteX4" fmla="*/ 0 w 1474960"/>
              <a:gd name="connsiteY4" fmla="*/ 1342213 h 1710953"/>
              <a:gd name="connsiteX5" fmla="*/ 0 w 1474960"/>
              <a:gd name="connsiteY5" fmla="*/ 368740 h 17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960" h="1710953">
                <a:moveTo>
                  <a:pt x="737480" y="0"/>
                </a:moveTo>
                <a:lnTo>
                  <a:pt x="1474960" y="368740"/>
                </a:lnTo>
                <a:lnTo>
                  <a:pt x="1474960" y="1342213"/>
                </a:lnTo>
                <a:lnTo>
                  <a:pt x="737480" y="1710953"/>
                </a:lnTo>
                <a:lnTo>
                  <a:pt x="0" y="1342213"/>
                </a:lnTo>
                <a:lnTo>
                  <a:pt x="0" y="368740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342900"/>
            <a:endParaRPr lang="zh-CN" altLang="en-US" dirty="0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2"/>
          </p:nvPr>
        </p:nvSpPr>
        <p:spPr>
          <a:xfrm>
            <a:off x="4680218" y="3152152"/>
            <a:ext cx="1106220" cy="1283532"/>
          </a:xfrm>
          <a:custGeom>
            <a:avLst/>
            <a:gdLst>
              <a:gd name="connsiteX0" fmla="*/ 737480 w 1474960"/>
              <a:gd name="connsiteY0" fmla="*/ 0 h 1710953"/>
              <a:gd name="connsiteX1" fmla="*/ 1474960 w 1474960"/>
              <a:gd name="connsiteY1" fmla="*/ 368740 h 1710953"/>
              <a:gd name="connsiteX2" fmla="*/ 1474960 w 1474960"/>
              <a:gd name="connsiteY2" fmla="*/ 1342213 h 1710953"/>
              <a:gd name="connsiteX3" fmla="*/ 737480 w 1474960"/>
              <a:gd name="connsiteY3" fmla="*/ 1710953 h 1710953"/>
              <a:gd name="connsiteX4" fmla="*/ 0 w 1474960"/>
              <a:gd name="connsiteY4" fmla="*/ 1342213 h 1710953"/>
              <a:gd name="connsiteX5" fmla="*/ 0 w 1474960"/>
              <a:gd name="connsiteY5" fmla="*/ 368740 h 17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960" h="1710953">
                <a:moveTo>
                  <a:pt x="737480" y="0"/>
                </a:moveTo>
                <a:lnTo>
                  <a:pt x="1474960" y="368740"/>
                </a:lnTo>
                <a:lnTo>
                  <a:pt x="1474960" y="1342213"/>
                </a:lnTo>
                <a:lnTo>
                  <a:pt x="737480" y="1710953"/>
                </a:lnTo>
                <a:lnTo>
                  <a:pt x="0" y="1342213"/>
                </a:lnTo>
                <a:lnTo>
                  <a:pt x="0" y="368740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342900"/>
            <a:endParaRPr lang="zh-CN" altLang="en-US" dirty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3357563" y="3152152"/>
            <a:ext cx="1106220" cy="1283532"/>
          </a:xfrm>
          <a:custGeom>
            <a:avLst/>
            <a:gdLst>
              <a:gd name="connsiteX0" fmla="*/ 737480 w 1474960"/>
              <a:gd name="connsiteY0" fmla="*/ 0 h 1710953"/>
              <a:gd name="connsiteX1" fmla="*/ 1474960 w 1474960"/>
              <a:gd name="connsiteY1" fmla="*/ 368740 h 1710953"/>
              <a:gd name="connsiteX2" fmla="*/ 1474960 w 1474960"/>
              <a:gd name="connsiteY2" fmla="*/ 1342213 h 1710953"/>
              <a:gd name="connsiteX3" fmla="*/ 737480 w 1474960"/>
              <a:gd name="connsiteY3" fmla="*/ 1710953 h 1710953"/>
              <a:gd name="connsiteX4" fmla="*/ 0 w 1474960"/>
              <a:gd name="connsiteY4" fmla="*/ 1342213 h 1710953"/>
              <a:gd name="connsiteX5" fmla="*/ 0 w 1474960"/>
              <a:gd name="connsiteY5" fmla="*/ 368740 h 17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960" h="1710953">
                <a:moveTo>
                  <a:pt x="737480" y="0"/>
                </a:moveTo>
                <a:lnTo>
                  <a:pt x="1474960" y="368740"/>
                </a:lnTo>
                <a:lnTo>
                  <a:pt x="1474960" y="1342213"/>
                </a:lnTo>
                <a:lnTo>
                  <a:pt x="737480" y="1710953"/>
                </a:lnTo>
                <a:lnTo>
                  <a:pt x="0" y="1342213"/>
                </a:lnTo>
                <a:lnTo>
                  <a:pt x="0" y="368740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34290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4236723" y="1555798"/>
            <a:ext cx="3958217" cy="2547864"/>
          </a:xfrm>
          <a:custGeom>
            <a:avLst/>
            <a:gdLst>
              <a:gd name="connsiteX0" fmla="*/ 1607919 w 5277623"/>
              <a:gd name="connsiteY0" fmla="*/ 2118233 h 3396313"/>
              <a:gd name="connsiteX1" fmla="*/ 2449386 w 5277623"/>
              <a:gd name="connsiteY1" fmla="*/ 2118233 h 3396313"/>
              <a:gd name="connsiteX2" fmla="*/ 2768905 w 5277623"/>
              <a:gd name="connsiteY2" fmla="*/ 2757273 h 3396313"/>
              <a:gd name="connsiteX3" fmla="*/ 2449386 w 5277623"/>
              <a:gd name="connsiteY3" fmla="*/ 3396313 h 3396313"/>
              <a:gd name="connsiteX4" fmla="*/ 1607919 w 5277623"/>
              <a:gd name="connsiteY4" fmla="*/ 3396313 h 3396313"/>
              <a:gd name="connsiteX5" fmla="*/ 1288399 w 5277623"/>
              <a:gd name="connsiteY5" fmla="*/ 2757273 h 3396313"/>
              <a:gd name="connsiteX6" fmla="*/ 4116637 w 5277623"/>
              <a:gd name="connsiteY6" fmla="*/ 2102903 h 3396313"/>
              <a:gd name="connsiteX7" fmla="*/ 4958103 w 5277623"/>
              <a:gd name="connsiteY7" fmla="*/ 2102903 h 3396313"/>
              <a:gd name="connsiteX8" fmla="*/ 5277623 w 5277623"/>
              <a:gd name="connsiteY8" fmla="*/ 2741943 h 3396313"/>
              <a:gd name="connsiteX9" fmla="*/ 4958103 w 5277623"/>
              <a:gd name="connsiteY9" fmla="*/ 3380983 h 3396313"/>
              <a:gd name="connsiteX10" fmla="*/ 4116637 w 5277623"/>
              <a:gd name="connsiteY10" fmla="*/ 3380983 h 3396313"/>
              <a:gd name="connsiteX11" fmla="*/ 3797116 w 5277623"/>
              <a:gd name="connsiteY11" fmla="*/ 2741943 h 3396313"/>
              <a:gd name="connsiteX12" fmla="*/ 2864649 w 5277623"/>
              <a:gd name="connsiteY12" fmla="*/ 1414667 h 3396313"/>
              <a:gd name="connsiteX13" fmla="*/ 3706117 w 5277623"/>
              <a:gd name="connsiteY13" fmla="*/ 1414667 h 3396313"/>
              <a:gd name="connsiteX14" fmla="*/ 4025636 w 5277623"/>
              <a:gd name="connsiteY14" fmla="*/ 2053707 h 3396313"/>
              <a:gd name="connsiteX15" fmla="*/ 3706117 w 5277623"/>
              <a:gd name="connsiteY15" fmla="*/ 2692747 h 3396313"/>
              <a:gd name="connsiteX16" fmla="*/ 2864649 w 5277623"/>
              <a:gd name="connsiteY16" fmla="*/ 2692747 h 3396313"/>
              <a:gd name="connsiteX17" fmla="*/ 2545129 w 5277623"/>
              <a:gd name="connsiteY17" fmla="*/ 2053707 h 3396313"/>
              <a:gd name="connsiteX18" fmla="*/ 319521 w 5277623"/>
              <a:gd name="connsiteY18" fmla="*/ 1414667 h 3396313"/>
              <a:gd name="connsiteX19" fmla="*/ 1160987 w 5277623"/>
              <a:gd name="connsiteY19" fmla="*/ 1414667 h 3396313"/>
              <a:gd name="connsiteX20" fmla="*/ 1480507 w 5277623"/>
              <a:gd name="connsiteY20" fmla="*/ 2053707 h 3396313"/>
              <a:gd name="connsiteX21" fmla="*/ 1160987 w 5277623"/>
              <a:gd name="connsiteY21" fmla="*/ 2692747 h 3396313"/>
              <a:gd name="connsiteX22" fmla="*/ 319521 w 5277623"/>
              <a:gd name="connsiteY22" fmla="*/ 2692747 h 3396313"/>
              <a:gd name="connsiteX23" fmla="*/ 0 w 5277623"/>
              <a:gd name="connsiteY23" fmla="*/ 2053707 h 3396313"/>
              <a:gd name="connsiteX24" fmla="*/ 1600096 w 5277623"/>
              <a:gd name="connsiteY24" fmla="*/ 711118 h 3396313"/>
              <a:gd name="connsiteX25" fmla="*/ 2441563 w 5277623"/>
              <a:gd name="connsiteY25" fmla="*/ 711118 h 3396313"/>
              <a:gd name="connsiteX26" fmla="*/ 2761082 w 5277623"/>
              <a:gd name="connsiteY26" fmla="*/ 1350157 h 3396313"/>
              <a:gd name="connsiteX27" fmla="*/ 2441563 w 5277623"/>
              <a:gd name="connsiteY27" fmla="*/ 1989197 h 3396313"/>
              <a:gd name="connsiteX28" fmla="*/ 1600096 w 5277623"/>
              <a:gd name="connsiteY28" fmla="*/ 1989197 h 3396313"/>
              <a:gd name="connsiteX29" fmla="*/ 1280575 w 5277623"/>
              <a:gd name="connsiteY29" fmla="*/ 1350157 h 3396313"/>
              <a:gd name="connsiteX30" fmla="*/ 2861777 w 5277623"/>
              <a:gd name="connsiteY30" fmla="*/ 0 h 3396313"/>
              <a:gd name="connsiteX31" fmla="*/ 3703245 w 5277623"/>
              <a:gd name="connsiteY31" fmla="*/ 0 h 3396313"/>
              <a:gd name="connsiteX32" fmla="*/ 4022764 w 5277623"/>
              <a:gd name="connsiteY32" fmla="*/ 639040 h 3396313"/>
              <a:gd name="connsiteX33" fmla="*/ 3703245 w 5277623"/>
              <a:gd name="connsiteY33" fmla="*/ 1278080 h 3396313"/>
              <a:gd name="connsiteX34" fmla="*/ 2861777 w 5277623"/>
              <a:gd name="connsiteY34" fmla="*/ 1278080 h 3396313"/>
              <a:gd name="connsiteX35" fmla="*/ 2542257 w 5277623"/>
              <a:gd name="connsiteY35" fmla="*/ 639040 h 33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77623" h="3396313">
                <a:moveTo>
                  <a:pt x="1607919" y="2118233"/>
                </a:moveTo>
                <a:lnTo>
                  <a:pt x="2449386" y="2118233"/>
                </a:lnTo>
                <a:lnTo>
                  <a:pt x="2768905" y="2757273"/>
                </a:lnTo>
                <a:lnTo>
                  <a:pt x="2449386" y="3396313"/>
                </a:lnTo>
                <a:lnTo>
                  <a:pt x="1607919" y="3396313"/>
                </a:lnTo>
                <a:lnTo>
                  <a:pt x="1288399" y="2757273"/>
                </a:lnTo>
                <a:close/>
                <a:moveTo>
                  <a:pt x="4116637" y="2102903"/>
                </a:moveTo>
                <a:lnTo>
                  <a:pt x="4958103" y="2102903"/>
                </a:lnTo>
                <a:lnTo>
                  <a:pt x="5277623" y="2741943"/>
                </a:lnTo>
                <a:lnTo>
                  <a:pt x="4958103" y="3380983"/>
                </a:lnTo>
                <a:lnTo>
                  <a:pt x="4116637" y="3380983"/>
                </a:lnTo>
                <a:lnTo>
                  <a:pt x="3797116" y="2741943"/>
                </a:lnTo>
                <a:close/>
                <a:moveTo>
                  <a:pt x="2864649" y="1414667"/>
                </a:moveTo>
                <a:lnTo>
                  <a:pt x="3706117" y="1414667"/>
                </a:lnTo>
                <a:lnTo>
                  <a:pt x="4025636" y="2053707"/>
                </a:lnTo>
                <a:lnTo>
                  <a:pt x="3706117" y="2692747"/>
                </a:lnTo>
                <a:lnTo>
                  <a:pt x="2864649" y="2692747"/>
                </a:lnTo>
                <a:lnTo>
                  <a:pt x="2545129" y="2053707"/>
                </a:lnTo>
                <a:close/>
                <a:moveTo>
                  <a:pt x="319521" y="1414667"/>
                </a:moveTo>
                <a:lnTo>
                  <a:pt x="1160987" y="1414667"/>
                </a:lnTo>
                <a:lnTo>
                  <a:pt x="1480507" y="2053707"/>
                </a:lnTo>
                <a:lnTo>
                  <a:pt x="1160987" y="2692747"/>
                </a:lnTo>
                <a:lnTo>
                  <a:pt x="319521" y="2692747"/>
                </a:lnTo>
                <a:lnTo>
                  <a:pt x="0" y="2053707"/>
                </a:lnTo>
                <a:close/>
                <a:moveTo>
                  <a:pt x="1600096" y="711118"/>
                </a:moveTo>
                <a:lnTo>
                  <a:pt x="2441563" y="711118"/>
                </a:lnTo>
                <a:lnTo>
                  <a:pt x="2761082" y="1350157"/>
                </a:lnTo>
                <a:lnTo>
                  <a:pt x="2441563" y="1989197"/>
                </a:lnTo>
                <a:lnTo>
                  <a:pt x="1600096" y="1989197"/>
                </a:lnTo>
                <a:lnTo>
                  <a:pt x="1280575" y="1350157"/>
                </a:lnTo>
                <a:close/>
                <a:moveTo>
                  <a:pt x="2861777" y="0"/>
                </a:moveTo>
                <a:lnTo>
                  <a:pt x="3703245" y="0"/>
                </a:lnTo>
                <a:lnTo>
                  <a:pt x="4022764" y="639040"/>
                </a:lnTo>
                <a:lnTo>
                  <a:pt x="3703245" y="1278080"/>
                </a:lnTo>
                <a:lnTo>
                  <a:pt x="2861777" y="1278080"/>
                </a:lnTo>
                <a:lnTo>
                  <a:pt x="2542257" y="6390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12"/>
            <a:ext cx="7886700" cy="99441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557"/>
            <a:ext cx="7886700" cy="326431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440"/>
            <a:ext cx="2057400" cy="27391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429D539-5BED-47D2-AAB7-BD075F4C08F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440"/>
            <a:ext cx="3086100" cy="27391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440"/>
            <a:ext cx="2057400" cy="27391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B6DD878-13B8-4D59-A5A5-EE52F45199E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64" y="72887"/>
            <a:ext cx="1506551" cy="3972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648" y="-260200"/>
            <a:ext cx="1094198" cy="110802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014" y="508696"/>
            <a:ext cx="9142986" cy="84784"/>
          </a:xfrm>
          <a:prstGeom prst="rect">
            <a:avLst/>
          </a:prstGeom>
          <a:solidFill>
            <a:srgbClr val="2C5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1013" y="508696"/>
            <a:ext cx="1399982" cy="84784"/>
          </a:xfrm>
          <a:prstGeom prst="rect">
            <a:avLst/>
          </a:prstGeom>
          <a:solidFill>
            <a:srgbClr val="E46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3607"/>
            <a:ext cx="1540306" cy="38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50000">
              <a:srgbClr val="FBFBFB"/>
            </a:gs>
            <a:gs pos="100000">
              <a:srgbClr val="FCFCF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514477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C:\Users\Administrator\Desktop\PPT整理\用途\asf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83" cy="51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5.png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0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质量分析会封面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" y="635"/>
            <a:ext cx="9141108" cy="5144135"/>
          </a:xfrm>
          <a:prstGeom prst="rect">
            <a:avLst/>
          </a:prstGeom>
        </p:spPr>
      </p:pic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85" y="159640"/>
            <a:ext cx="1368808" cy="136904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01" y="159640"/>
            <a:ext cx="1368808" cy="136904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70" y="159640"/>
            <a:ext cx="1368808" cy="136904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96" y="150496"/>
            <a:ext cx="1368808" cy="136904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99         _4"/>
          <p:cNvSpPr/>
          <p:nvPr/>
        </p:nvSpPr>
        <p:spPr>
          <a:xfrm>
            <a:off x="-160121" y="1696301"/>
            <a:ext cx="94007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n w="6350">
                  <a:noFill/>
                </a:ln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运营管理</a:t>
            </a:r>
            <a:r>
              <a:rPr lang="en-US" altLang="zh-CN" sz="3600" b="1" dirty="0">
                <a:ln w="6350">
                  <a:noFill/>
                </a:ln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MIS</a:t>
            </a:r>
            <a:r>
              <a:rPr lang="zh-CN" altLang="en-US" sz="3600" b="1" dirty="0">
                <a:ln w="6350">
                  <a:noFill/>
                </a:ln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系统建设</a:t>
            </a:r>
            <a:endParaRPr lang="zh-CN" altLang="en-US" sz="3600" b="1" dirty="0">
              <a:ln w="6350">
                <a:noFill/>
              </a:ln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6350">
                <a:noFill/>
              </a:ln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129751" y="382611"/>
            <a:ext cx="6616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880880" y="375427"/>
            <a:ext cx="6616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193112" y="377601"/>
            <a:ext cx="6616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5400" b="1" dirty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/>
          <p:nvPr/>
        </p:nvGrpSpPr>
        <p:grpSpPr bwMode="auto">
          <a:xfrm>
            <a:off x="3456152" y="448832"/>
            <a:ext cx="777240" cy="779034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/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/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/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/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/>
          <p:nvPr/>
        </p:nvGrpSpPr>
        <p:grpSpPr>
          <a:xfrm>
            <a:off x="3808706" y="575536"/>
            <a:ext cx="55397" cy="516335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/>
          <p:nvPr/>
        </p:nvGrpSpPr>
        <p:grpSpPr>
          <a:xfrm>
            <a:off x="3708117" y="808783"/>
            <a:ext cx="308014" cy="50732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 rot="19929180">
            <a:off x="8562561" y="3223639"/>
            <a:ext cx="1025770" cy="10259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 rot="19929180">
            <a:off x="7286834" y="4381039"/>
            <a:ext cx="538218" cy="538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 rot="19929180">
            <a:off x="8070575" y="4281859"/>
            <a:ext cx="746813" cy="7469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2C52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 rot="19929180">
            <a:off x="6497539" y="4767968"/>
            <a:ext cx="252385" cy="25242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 rot="19929180">
            <a:off x="6800861" y="4382104"/>
            <a:ext cx="222986" cy="2230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E4681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 rot="997373">
            <a:off x="527648" y="4308502"/>
            <a:ext cx="588610" cy="5887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 rot="997373">
            <a:off x="1689239" y="4370391"/>
            <a:ext cx="962339" cy="9625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2C52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 rot="997373">
            <a:off x="1150353" y="4030012"/>
            <a:ext cx="519974" cy="5200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E4681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 rot="997373">
            <a:off x="150796" y="4025605"/>
            <a:ext cx="316744" cy="3167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 rot="997373">
            <a:off x="62564" y="3780912"/>
            <a:ext cx="158371" cy="1583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45345          _2"/>
          <p:cNvGrpSpPr/>
          <p:nvPr/>
        </p:nvGrpSpPr>
        <p:grpSpPr>
          <a:xfrm>
            <a:off x="2734310" y="2487930"/>
            <a:ext cx="4561205" cy="398780"/>
            <a:chOff x="4460498" y="4109931"/>
            <a:chExt cx="3438262" cy="531966"/>
          </a:xfrm>
        </p:grpSpPr>
        <p:sp>
          <p:nvSpPr>
            <p:cNvPr id="29" name="Freeform 18"/>
            <p:cNvSpPr/>
            <p:nvPr/>
          </p:nvSpPr>
          <p:spPr bwMode="auto">
            <a:xfrm>
              <a:off x="6804182" y="4354751"/>
              <a:ext cx="78599" cy="81294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47" tIns="34273" rIns="68547" bIns="34273" numCol="1" spcCol="0" rtlCol="0" fromWordArt="0" anchor="ctr" anchorCtr="0" forceAA="0" compatLnSpc="1">
              <a:no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26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47" tIns="34273" rIns="68547" bIns="34273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47" tIns="34273" rIns="68547" bIns="34273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460498" y="4109931"/>
              <a:ext cx="3438262" cy="53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单位/部门：集团运营管理中心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4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2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30310" y="224696"/>
            <a:ext cx="8568572" cy="585582"/>
            <a:chOff x="251900" y="195486"/>
            <a:chExt cx="8568572" cy="585582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208857" y="684095"/>
              <a:ext cx="761161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253306" y="228385"/>
              <a:ext cx="260477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系统介绍—功能模块</a:t>
              </a:r>
              <a:endParaRPr lang="zh-CN" altLang="en-US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51900" y="195486"/>
              <a:ext cx="887938" cy="585582"/>
              <a:chOff x="562441" y="531294"/>
              <a:chExt cx="2322326" cy="1531540"/>
            </a:xfrm>
          </p:grpSpPr>
          <p:sp>
            <p:nvSpPr>
              <p:cNvPr id="42" name="圆角矩形 41"/>
              <p:cNvSpPr/>
              <p:nvPr/>
            </p:nvSpPr>
            <p:spPr>
              <a:xfrm rot="2700000">
                <a:off x="613474" y="711955"/>
                <a:ext cx="704611" cy="704611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2700000">
                <a:off x="1043261" y="555179"/>
                <a:ext cx="1041378" cy="1041378"/>
              </a:xfrm>
              <a:prstGeom prst="roundRect">
                <a:avLst>
                  <a:gd name="adj" fmla="val 4810"/>
                </a:avLst>
              </a:prstGeom>
              <a:solidFill>
                <a:srgbClr val="2C5278"/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2700000">
                <a:off x="2386142" y="531294"/>
                <a:ext cx="498625" cy="498625"/>
              </a:xfrm>
              <a:prstGeom prst="roundRect">
                <a:avLst>
                  <a:gd name="adj" fmla="val 481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2700000">
                <a:off x="2149679" y="1381541"/>
                <a:ext cx="432486" cy="432486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 rot="2700000">
                <a:off x="562441" y="1843807"/>
                <a:ext cx="219027" cy="219027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文本框 4"/>
              <p:cNvSpPr txBox="1"/>
              <p:nvPr/>
            </p:nvSpPr>
            <p:spPr>
              <a:xfrm>
                <a:off x="1135663" y="617339"/>
                <a:ext cx="847002" cy="96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44805" y="915035"/>
          <a:ext cx="8101965" cy="191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965"/>
              </a:tblGrid>
              <a:tr h="4972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问题自查（核心）：产生工作计划、目标分类，自动下达</a:t>
                      </a:r>
                      <a:endParaRPr lang="zh-CN" altLang="en-US"/>
                    </a:p>
                  </a:txBody>
                  <a:tcPr/>
                </a:tc>
              </a:tr>
              <a:tr h="4991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ea"/>
                        </a:rPr>
                        <a:t>工作计划：关联问题自查项目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ea"/>
                        </a:rPr>
                        <a:t>目标分类：关联问题自查项目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ea"/>
                        </a:rPr>
                        <a:t>会议纪要（开发中）：关联工作计划、问题自查问题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" y="3292475"/>
            <a:ext cx="8496300" cy="112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30310" y="224696"/>
            <a:ext cx="8568572" cy="585582"/>
            <a:chOff x="251900" y="195486"/>
            <a:chExt cx="8568572" cy="585582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208857" y="684095"/>
              <a:ext cx="761161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253306" y="228385"/>
              <a:ext cx="295021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系统介绍—功能模块</a:t>
              </a:r>
              <a:endParaRPr lang="zh-CN" altLang="en-US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51900" y="195486"/>
              <a:ext cx="887938" cy="585582"/>
              <a:chOff x="562441" y="531294"/>
              <a:chExt cx="2322326" cy="1531540"/>
            </a:xfrm>
          </p:grpSpPr>
          <p:sp>
            <p:nvSpPr>
              <p:cNvPr id="42" name="圆角矩形 41"/>
              <p:cNvSpPr/>
              <p:nvPr/>
            </p:nvSpPr>
            <p:spPr>
              <a:xfrm rot="2700000">
                <a:off x="613474" y="711955"/>
                <a:ext cx="704611" cy="704611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2700000">
                <a:off x="1043261" y="555179"/>
                <a:ext cx="1041378" cy="1041378"/>
              </a:xfrm>
              <a:prstGeom prst="roundRect">
                <a:avLst>
                  <a:gd name="adj" fmla="val 4810"/>
                </a:avLst>
              </a:prstGeom>
              <a:solidFill>
                <a:srgbClr val="2C5278"/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2700000">
                <a:off x="2386142" y="531294"/>
                <a:ext cx="498625" cy="498625"/>
              </a:xfrm>
              <a:prstGeom prst="roundRect">
                <a:avLst>
                  <a:gd name="adj" fmla="val 481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2700000">
                <a:off x="2149679" y="1381541"/>
                <a:ext cx="432486" cy="432486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 rot="2700000">
                <a:off x="562441" y="1843807"/>
                <a:ext cx="219027" cy="219027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文本框 4"/>
              <p:cNvSpPr txBox="1"/>
              <p:nvPr/>
            </p:nvSpPr>
            <p:spPr>
              <a:xfrm>
                <a:off x="1135663" y="617339"/>
                <a:ext cx="847002" cy="96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44805" y="915035"/>
          <a:ext cx="8101965" cy="191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965"/>
              </a:tblGrid>
              <a:tr h="4972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自动脚本：后台追踪，自动下达处罚</a:t>
                      </a:r>
                      <a:endParaRPr lang="zh-CN" altLang="en-US"/>
                    </a:p>
                  </a:txBody>
                  <a:tcPr/>
                </a:tc>
              </a:tr>
              <a:tr h="4991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ea"/>
                        </a:rPr>
                        <a:t>审批模块：审批规则控制模组、审批结果自动处理程序组、审批流程查看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ea"/>
                        </a:rPr>
                        <a:t>复议模块：发起人-审批流程传递人-系统（自动处理结果）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536190"/>
            <a:ext cx="8605520" cy="1071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3832225"/>
            <a:ext cx="8623935" cy="1180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30310" y="224696"/>
            <a:ext cx="8568572" cy="585582"/>
            <a:chOff x="251900" y="195486"/>
            <a:chExt cx="8568572" cy="585582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208857" y="684095"/>
              <a:ext cx="761161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253306" y="228385"/>
              <a:ext cx="295021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系统介绍—功能模块</a:t>
              </a:r>
              <a:endParaRPr lang="zh-CN" altLang="en-US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51900" y="195486"/>
              <a:ext cx="887938" cy="585582"/>
              <a:chOff x="562441" y="531294"/>
              <a:chExt cx="2322326" cy="1531540"/>
            </a:xfrm>
          </p:grpSpPr>
          <p:sp>
            <p:nvSpPr>
              <p:cNvPr id="42" name="圆角矩形 41"/>
              <p:cNvSpPr/>
              <p:nvPr/>
            </p:nvSpPr>
            <p:spPr>
              <a:xfrm rot="2700000">
                <a:off x="613474" y="711955"/>
                <a:ext cx="704611" cy="704611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2700000">
                <a:off x="1043261" y="555179"/>
                <a:ext cx="1041378" cy="1041378"/>
              </a:xfrm>
              <a:prstGeom prst="roundRect">
                <a:avLst>
                  <a:gd name="adj" fmla="val 4810"/>
                </a:avLst>
              </a:prstGeom>
              <a:solidFill>
                <a:srgbClr val="2C5278"/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2700000">
                <a:off x="2386142" y="531294"/>
                <a:ext cx="498625" cy="498625"/>
              </a:xfrm>
              <a:prstGeom prst="roundRect">
                <a:avLst>
                  <a:gd name="adj" fmla="val 481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2700000">
                <a:off x="2149679" y="1381541"/>
                <a:ext cx="432486" cy="432486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 rot="2700000">
                <a:off x="562441" y="1843807"/>
                <a:ext cx="219027" cy="219027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文本框 4"/>
              <p:cNvSpPr txBox="1"/>
              <p:nvPr/>
            </p:nvSpPr>
            <p:spPr>
              <a:xfrm>
                <a:off x="1135663" y="617339"/>
                <a:ext cx="847002" cy="96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44805" y="915035"/>
          <a:ext cx="8101965" cy="210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965"/>
              </a:tblGrid>
              <a:tr h="4972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内部通讯系统：代替发送</a:t>
                      </a: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OA</a:t>
                      </a:r>
                      <a:r>
                        <a:rPr lang="zh-CN" altLang="en-US" sz="1800">
                          <a:sym typeface="+mn-ea"/>
                        </a:rPr>
                        <a:t>发送消息，无通讯方式情况下联系任意用户</a:t>
                      </a:r>
                      <a:endParaRPr lang="zh-CN" altLang="en-US"/>
                    </a:p>
                  </a:txBody>
                  <a:tcPr/>
                </a:tc>
              </a:tr>
              <a:tr h="4991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ea"/>
                        </a:rPr>
                        <a:t>在线编辑：文件档案库附属功能，在线文档项目新建、编辑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ea"/>
                        </a:rPr>
                        <a:t>企业BI管理：数据分析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ea"/>
                        </a:rPr>
                        <a:t>其他条线管理功能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  <a:p>
                      <a:pPr>
                        <a:buNone/>
                      </a:pP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148330"/>
            <a:ext cx="6888480" cy="1902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30310" y="224696"/>
            <a:ext cx="8568572" cy="585582"/>
            <a:chOff x="251900" y="195486"/>
            <a:chExt cx="8568572" cy="585582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208857" y="684095"/>
              <a:ext cx="761161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253306" y="228385"/>
              <a:ext cx="295021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操作流程</a:t>
              </a:r>
              <a:r>
                <a:rPr lang="en-US" altLang="zh-CN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</a:t>
              </a:r>
              <a:r>
                <a:rPr lang="zh-CN" altLang="en-US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账户设置</a:t>
              </a:r>
              <a:endParaRPr lang="zh-CN" altLang="en-US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51900" y="195486"/>
              <a:ext cx="887938" cy="585582"/>
              <a:chOff x="562441" y="531294"/>
              <a:chExt cx="2322326" cy="1531540"/>
            </a:xfrm>
          </p:grpSpPr>
          <p:sp>
            <p:nvSpPr>
              <p:cNvPr id="42" name="圆角矩形 41"/>
              <p:cNvSpPr/>
              <p:nvPr/>
            </p:nvSpPr>
            <p:spPr>
              <a:xfrm rot="2700000">
                <a:off x="613474" y="711955"/>
                <a:ext cx="704611" cy="704611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2700000">
                <a:off x="1043261" y="555179"/>
                <a:ext cx="1041378" cy="1041378"/>
              </a:xfrm>
              <a:prstGeom prst="roundRect">
                <a:avLst>
                  <a:gd name="adj" fmla="val 4810"/>
                </a:avLst>
              </a:prstGeom>
              <a:solidFill>
                <a:srgbClr val="2C5278"/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2700000">
                <a:off x="2386142" y="531294"/>
                <a:ext cx="498625" cy="498625"/>
              </a:xfrm>
              <a:prstGeom prst="roundRect">
                <a:avLst>
                  <a:gd name="adj" fmla="val 481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2700000">
                <a:off x="2149679" y="1381541"/>
                <a:ext cx="432486" cy="432486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 rot="2700000">
                <a:off x="562441" y="1843807"/>
                <a:ext cx="219027" cy="219027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文本框 4"/>
              <p:cNvSpPr txBox="1"/>
              <p:nvPr/>
            </p:nvSpPr>
            <p:spPr>
              <a:xfrm>
                <a:off x="1135663" y="617339"/>
                <a:ext cx="847002" cy="96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内容占位符 2"/>
          <p:cNvSpPr>
            <a:spLocks noGrp="1"/>
          </p:cNvSpPr>
          <p:nvPr/>
        </p:nvSpPr>
        <p:spPr>
          <a:xfrm>
            <a:off x="143510" y="988060"/>
            <a:ext cx="8480425" cy="749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6800" rtlCol="0" anchor="t" anchorCtr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确认审批规则、用户角色</a:t>
            </a:r>
            <a:endParaRPr lang="zh-CN" altLang="en-US" sz="16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b="1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根据角色提报，点击确认（定位审批规则路径，准备生成审批流程）</a:t>
            </a:r>
            <a:endParaRPr lang="zh-CN" altLang="en-US" sz="16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6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92295" y="1816100"/>
            <a:ext cx="4189095" cy="3046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为什么要选角色？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使用者在系统中只存在一个用户名：一组账户密码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一个用户可以有多种角色，如跨机构任职，或同机构发挥不同职能，审批流程也有区别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张三在A公司担任部门经理，又为公司总经理，两者流程不一样，前者流程至A公司总经理即可，后者作为A公司总经理，流程需要经由上层总公司管理者，虽然前者流程是从自己到自己，但后者流程经过审批人不应重复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2390" y="1936115"/>
            <a:ext cx="4290060" cy="2872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30310" y="224696"/>
            <a:ext cx="8568572" cy="585582"/>
            <a:chOff x="251900" y="195486"/>
            <a:chExt cx="8568572" cy="585582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208857" y="684095"/>
              <a:ext cx="761161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253306" y="228385"/>
              <a:ext cx="295021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操作流程</a:t>
              </a:r>
              <a:r>
                <a:rPr lang="en-US" altLang="zh-CN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</a:t>
              </a:r>
              <a:r>
                <a:rPr lang="zh-CN" altLang="en-US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提报填写</a:t>
              </a:r>
              <a:endParaRPr lang="zh-CN" altLang="en-US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51900" y="195486"/>
              <a:ext cx="887938" cy="585582"/>
              <a:chOff x="562441" y="531294"/>
              <a:chExt cx="2322326" cy="1531540"/>
            </a:xfrm>
          </p:grpSpPr>
          <p:sp>
            <p:nvSpPr>
              <p:cNvPr id="42" name="圆角矩形 41"/>
              <p:cNvSpPr/>
              <p:nvPr/>
            </p:nvSpPr>
            <p:spPr>
              <a:xfrm rot="2700000">
                <a:off x="613474" y="711955"/>
                <a:ext cx="704611" cy="704611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2700000">
                <a:off x="1043261" y="555179"/>
                <a:ext cx="1041378" cy="1041378"/>
              </a:xfrm>
              <a:prstGeom prst="roundRect">
                <a:avLst>
                  <a:gd name="adj" fmla="val 4810"/>
                </a:avLst>
              </a:prstGeom>
              <a:solidFill>
                <a:srgbClr val="2C5278"/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2700000">
                <a:off x="2386142" y="531294"/>
                <a:ext cx="498625" cy="498625"/>
              </a:xfrm>
              <a:prstGeom prst="roundRect">
                <a:avLst>
                  <a:gd name="adj" fmla="val 481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2700000">
                <a:off x="2149679" y="1381541"/>
                <a:ext cx="432486" cy="432486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 rot="2700000">
                <a:off x="562441" y="1843807"/>
                <a:ext cx="219027" cy="219027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文本框 4"/>
              <p:cNvSpPr txBox="1"/>
              <p:nvPr/>
            </p:nvSpPr>
            <p:spPr>
              <a:xfrm>
                <a:off x="1135663" y="617339"/>
                <a:ext cx="847002" cy="96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内容占位符 2"/>
          <p:cNvSpPr>
            <a:spLocks noGrp="1"/>
          </p:cNvSpPr>
          <p:nvPr/>
        </p:nvSpPr>
        <p:spPr>
          <a:xfrm>
            <a:off x="143510" y="988060"/>
            <a:ext cx="8768080" cy="749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6800" rtlCol="0" anchor="t" anchorCtr="0">
            <a:normAutofit lnSpcReduction="20000"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系统控制填写内容格式，批量提报预审判断提报规范性，提报时程序自检内容，最终判断提报有效性（源头控制，提报人无法再出错）</a:t>
            </a:r>
            <a:endParaRPr lang="zh-CN" altLang="en-US" sz="16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6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2285" y="1937385"/>
            <a:ext cx="2032000" cy="2799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文本框、时间勾选框等锁定填写内容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提报自检在提报前控制事项有效性（动态自检）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提报后，再次检测提报正确性，不正确不允许提报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68147" t="40386" r="7487" b="25849"/>
          <a:stretch>
            <a:fillRect/>
          </a:stretch>
        </p:blipFill>
        <p:spPr>
          <a:xfrm>
            <a:off x="179705" y="1941830"/>
            <a:ext cx="3110865" cy="2997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15" y="1922780"/>
            <a:ext cx="2951480" cy="307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30310" y="224696"/>
            <a:ext cx="8568572" cy="585582"/>
            <a:chOff x="251900" y="195486"/>
            <a:chExt cx="8568572" cy="585582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208857" y="684095"/>
              <a:ext cx="761161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245051" y="219495"/>
              <a:ext cx="234061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操作流程</a:t>
              </a:r>
              <a:r>
                <a:rPr lang="en-US" altLang="zh-CN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</a:t>
              </a:r>
              <a:r>
                <a:rPr lang="zh-CN" altLang="en-US" sz="24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审批</a:t>
              </a:r>
              <a:endParaRPr lang="zh-CN" altLang="en-US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51900" y="195486"/>
              <a:ext cx="887938" cy="585582"/>
              <a:chOff x="562441" y="531294"/>
              <a:chExt cx="2322326" cy="1531540"/>
            </a:xfrm>
          </p:grpSpPr>
          <p:sp>
            <p:nvSpPr>
              <p:cNvPr id="42" name="圆角矩形 41"/>
              <p:cNvSpPr/>
              <p:nvPr/>
            </p:nvSpPr>
            <p:spPr>
              <a:xfrm rot="2700000">
                <a:off x="613474" y="711955"/>
                <a:ext cx="704611" cy="704611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2700000">
                <a:off x="1043261" y="555179"/>
                <a:ext cx="1041378" cy="1041378"/>
              </a:xfrm>
              <a:prstGeom prst="roundRect">
                <a:avLst>
                  <a:gd name="adj" fmla="val 4810"/>
                </a:avLst>
              </a:prstGeom>
              <a:solidFill>
                <a:srgbClr val="2C5278"/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2700000">
                <a:off x="2386142" y="531294"/>
                <a:ext cx="498625" cy="498625"/>
              </a:xfrm>
              <a:prstGeom prst="roundRect">
                <a:avLst>
                  <a:gd name="adj" fmla="val 481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2700000">
                <a:off x="2149679" y="1381541"/>
                <a:ext cx="432486" cy="432486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 rot="2700000">
                <a:off x="562441" y="1843807"/>
                <a:ext cx="219027" cy="219027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文本框 4"/>
              <p:cNvSpPr txBox="1"/>
              <p:nvPr/>
            </p:nvSpPr>
            <p:spPr>
              <a:xfrm>
                <a:off x="1135663" y="617339"/>
                <a:ext cx="847002" cy="96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内容占位符 2"/>
          <p:cNvSpPr>
            <a:spLocks noGrp="1"/>
          </p:cNvSpPr>
          <p:nvPr/>
        </p:nvSpPr>
        <p:spPr>
          <a:xfrm>
            <a:off x="194310" y="880110"/>
            <a:ext cx="8726170" cy="24968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6800" rtlCol="0" anchor="t" anchorCtr="0"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提报审批：通过预设流程流经审批人，每次审批进行记录，知道审批流程终结</a:t>
            </a:r>
            <a:endParaRPr lang="zh-CN" altLang="en-US" sz="18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审完自增：审批完成，工作计划自动添加生效、开始追踪；问题自查项目生效，自动根据问题派发工作；问题自查根据需要自动生成目标分类预提报，下发任务</a:t>
            </a:r>
            <a:endParaRPr lang="zh-CN" altLang="en-US" sz="18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借助审批流程，缺失内容、数据等自助新增、更新</a:t>
            </a:r>
            <a:endParaRPr lang="zh-CN" altLang="en-US" sz="18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时间控制程序辅助自检，何时提报何内容自动提醒或进行自动判断限制</a:t>
            </a:r>
            <a:endParaRPr lang="zh-CN" altLang="en-US" sz="1800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1485" y="3688715"/>
            <a:ext cx="1143000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时间自检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5" name="直接箭头连接符 14"/>
          <p:cNvCxnSpPr>
            <a:stCxn id="14" idx="3"/>
          </p:cNvCxnSpPr>
          <p:nvPr/>
        </p:nvCxnSpPr>
        <p:spPr>
          <a:xfrm>
            <a:off x="1594485" y="3872865"/>
            <a:ext cx="831215" cy="635"/>
          </a:xfrm>
          <a:prstGeom prst="straightConnector1">
            <a:avLst/>
          </a:prstGeom>
          <a:solidFill>
            <a:schemeClr val="tx1"/>
          </a:solidFill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285" y="3656965"/>
            <a:ext cx="1143000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能否提报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574165" y="4502785"/>
            <a:ext cx="831215" cy="635"/>
          </a:xfrm>
          <a:prstGeom prst="straightConnector1">
            <a:avLst/>
          </a:prstGeom>
          <a:solidFill>
            <a:schemeClr val="tx1"/>
          </a:solidFill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94310" y="4414520"/>
            <a:ext cx="1789430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审批发起人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9725" y="4372610"/>
            <a:ext cx="1178560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预设流程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72000" y="3976370"/>
            <a:ext cx="1789430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审批同意或退回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35805" y="4660900"/>
            <a:ext cx="5044440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最后一步审批：根据内容进行数据更新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1691640" y="3832225"/>
            <a:ext cx="1151890" cy="1441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2087880" y="4552315"/>
            <a:ext cx="467995" cy="1085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左大括号 48"/>
          <p:cNvSpPr/>
          <p:nvPr/>
        </p:nvSpPr>
        <p:spPr>
          <a:xfrm>
            <a:off x="4104005" y="4084320"/>
            <a:ext cx="323850" cy="79248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251900" y="196121"/>
            <a:ext cx="8568572" cy="585582"/>
            <a:chOff x="251900" y="195486"/>
            <a:chExt cx="8568572" cy="585582"/>
          </a:xfrm>
        </p:grpSpPr>
        <p:cxnSp>
          <p:nvCxnSpPr>
            <p:cNvPr id="78" name="直接连接符 77"/>
            <p:cNvCxnSpPr/>
            <p:nvPr/>
          </p:nvCxnSpPr>
          <p:spPr>
            <a:xfrm flipH="1">
              <a:off x="1208857" y="684095"/>
              <a:ext cx="761161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组合 79"/>
            <p:cNvGrpSpPr/>
            <p:nvPr/>
          </p:nvGrpSpPr>
          <p:grpSpPr>
            <a:xfrm>
              <a:off x="251900" y="195486"/>
              <a:ext cx="887938" cy="585582"/>
              <a:chOff x="562441" y="531294"/>
              <a:chExt cx="2322326" cy="1531540"/>
            </a:xfrm>
          </p:grpSpPr>
          <p:sp>
            <p:nvSpPr>
              <p:cNvPr id="82" name="圆角矩形 81"/>
              <p:cNvSpPr/>
              <p:nvPr/>
            </p:nvSpPr>
            <p:spPr>
              <a:xfrm rot="2700000">
                <a:off x="613474" y="711955"/>
                <a:ext cx="704611" cy="704611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2700000">
                <a:off x="1043261" y="555179"/>
                <a:ext cx="1041378" cy="1041378"/>
              </a:xfrm>
              <a:prstGeom prst="roundRect">
                <a:avLst>
                  <a:gd name="adj" fmla="val 4810"/>
                </a:avLst>
              </a:prstGeom>
              <a:solidFill>
                <a:srgbClr val="2C5278"/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00000">
                <a:off x="2386142" y="531294"/>
                <a:ext cx="498625" cy="498625"/>
              </a:xfrm>
              <a:prstGeom prst="roundRect">
                <a:avLst>
                  <a:gd name="adj" fmla="val 481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圆角矩形 84"/>
              <p:cNvSpPr/>
              <p:nvPr/>
            </p:nvSpPr>
            <p:spPr>
              <a:xfrm rot="2700000">
                <a:off x="2149679" y="1381541"/>
                <a:ext cx="432486" cy="432486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圆角矩形 85"/>
              <p:cNvSpPr/>
              <p:nvPr/>
            </p:nvSpPr>
            <p:spPr>
              <a:xfrm rot="2700000">
                <a:off x="562441" y="1843807"/>
                <a:ext cx="219027" cy="219027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文本框 4"/>
              <p:cNvSpPr txBox="1"/>
              <p:nvPr/>
            </p:nvSpPr>
            <p:spPr>
              <a:xfrm>
                <a:off x="1135666" y="617339"/>
                <a:ext cx="847002" cy="96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68"/>
          <p:cNvGrpSpPr/>
          <p:nvPr/>
        </p:nvGrpSpPr>
        <p:grpSpPr>
          <a:xfrm>
            <a:off x="448945" y="2824480"/>
            <a:ext cx="162560" cy="168275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5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5" name="文本框 19"/>
          <p:cNvSpPr txBox="1"/>
          <p:nvPr/>
        </p:nvSpPr>
        <p:spPr>
          <a:xfrm>
            <a:off x="234315" y="3390265"/>
            <a:ext cx="8119745" cy="991870"/>
          </a:xfrm>
          <a:prstGeom prst="rect">
            <a:avLst/>
          </a:prstGeom>
          <a:solidFill>
            <a:srgbClr val="BC383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见系统功能实现（详细操作演示）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http://59.52.8.35:8088/</a:t>
            </a:r>
            <a:endParaRPr lang="zh-CN" altLang="en-US" sz="20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3" name="标题 16"/>
          <p:cNvSpPr>
            <a:spLocks noGrp="1"/>
          </p:cNvSpPr>
          <p:nvPr/>
        </p:nvSpPr>
        <p:spPr>
          <a:xfrm>
            <a:off x="1208889" y="151913"/>
            <a:ext cx="385709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defTabSz="913765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400" dirty="0" smtClean="0">
              <a:solidFill>
                <a:srgbClr val="2C5278"/>
              </a:solidFill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3260" y="1024255"/>
            <a:ext cx="59994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条件执行自动控制、追踪、检查任务</a:t>
            </a:r>
            <a:endParaRPr lang="zh-CN" altLang="en-US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1、是否超期</a:t>
            </a:r>
            <a:endParaRPr lang="zh-CN" altLang="en-US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2、提报提醒</a:t>
            </a:r>
            <a:endParaRPr lang="zh-CN" altLang="en-US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3、自动处罚处置</a:t>
            </a:r>
            <a:endParaRPr lang="zh-CN" altLang="en-US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4、关联预提报任务下达、工作计划下达</a:t>
            </a:r>
            <a:r>
              <a:rPr lang="zh-CN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等</a:t>
            </a:r>
            <a:endParaRPr lang="zh-CN" alt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223461" y="248705"/>
            <a:ext cx="2340610" cy="460375"/>
          </a:xfrm>
          <a:prstGeom prst="rect">
            <a:avLst/>
          </a:prstGeom>
        </p:spPr>
        <p:txBody>
          <a:bodyPr wrap="none">
            <a:spAutoFit/>
          </a:bodyPr>
          <a:p>
            <a:pPr algn="l" defTabSz="913765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操作流程</a:t>
            </a:r>
            <a:r>
              <a:rPr lang="en-US" altLang="zh-CN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</a:t>
            </a:r>
            <a:r>
              <a:rPr lang="zh-CN" altLang="en-US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演示</a:t>
            </a:r>
            <a:endParaRPr lang="zh-CN" altLang="en-US" sz="2400" b="1" dirty="0" smtClean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85" y="159640"/>
            <a:ext cx="1368808" cy="136904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01" y="159640"/>
            <a:ext cx="1368808" cy="136904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70" y="159640"/>
            <a:ext cx="1368808" cy="136904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96" y="150496"/>
            <a:ext cx="1368808" cy="136904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8      _6"/>
          <p:cNvSpPr txBox="1"/>
          <p:nvPr/>
        </p:nvSpPr>
        <p:spPr>
          <a:xfrm>
            <a:off x="2129751" y="382611"/>
            <a:ext cx="6616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880880" y="375427"/>
            <a:ext cx="6616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193112" y="377601"/>
            <a:ext cx="6616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5400" b="1" dirty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/>
          <p:nvPr/>
        </p:nvGrpSpPr>
        <p:grpSpPr bwMode="auto">
          <a:xfrm>
            <a:off x="3456152" y="448832"/>
            <a:ext cx="777240" cy="779034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/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/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/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/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7" tIns="34273" rIns="68547" bIns="34273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/>
          <p:nvPr/>
        </p:nvGrpSpPr>
        <p:grpSpPr>
          <a:xfrm>
            <a:off x="3816103" y="556818"/>
            <a:ext cx="45708" cy="527005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/>
          <p:nvPr/>
        </p:nvGrpSpPr>
        <p:grpSpPr>
          <a:xfrm>
            <a:off x="3708117" y="808783"/>
            <a:ext cx="308014" cy="50732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 rot="19929180">
            <a:off x="8562561" y="3223639"/>
            <a:ext cx="1025770" cy="10259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 rot="19929180">
            <a:off x="7286834" y="4381039"/>
            <a:ext cx="538218" cy="538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 rot="19929180">
            <a:off x="8070575" y="4281859"/>
            <a:ext cx="746813" cy="7469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2C52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 rot="19929180">
            <a:off x="6497539" y="4767968"/>
            <a:ext cx="252385" cy="25242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 rot="19929180">
            <a:off x="6800861" y="4382104"/>
            <a:ext cx="222986" cy="2230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E4681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 rot="997373">
            <a:off x="527648" y="4308502"/>
            <a:ext cx="588610" cy="5887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 rot="997373">
            <a:off x="1689239" y="4370391"/>
            <a:ext cx="962339" cy="9625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2C52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 rot="997373">
            <a:off x="1150353" y="4030012"/>
            <a:ext cx="519974" cy="5200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E4681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 rot="997373">
            <a:off x="150796" y="4025605"/>
            <a:ext cx="316744" cy="3167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 rot="997373">
            <a:off x="62564" y="3780912"/>
            <a:ext cx="158371" cy="1583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2461364" y="1626472"/>
            <a:ext cx="4103443" cy="828675"/>
          </a:xfrm>
          <a:prstGeom prst="rect">
            <a:avLst/>
          </a:prstGeom>
        </p:spPr>
        <p:txBody>
          <a:bodyPr wrap="square" lIns="91260" tIns="45630" rIns="91260" bIns="45630">
            <a:spAutoFit/>
          </a:bodyPr>
          <a:lstStyle/>
          <a:p>
            <a:r>
              <a:rPr lang="zh-CN" altLang="en-US" sz="4800" b="1" spc="300" dirty="0" smtClean="0">
                <a:solidFill>
                  <a:srgbClr val="133F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感谢您的倾听</a:t>
            </a:r>
            <a:endParaRPr lang="zh-CN" altLang="en-US" sz="48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736407" y="2448576"/>
            <a:ext cx="3815482" cy="397510"/>
          </a:xfrm>
          <a:prstGeom prst="rect">
            <a:avLst/>
          </a:prstGeom>
        </p:spPr>
        <p:txBody>
          <a:bodyPr wrap="square" lIns="91260" tIns="45630" rIns="91260" bIns="45630">
            <a:spAutoFit/>
          </a:bodyPr>
          <a:lstStyle/>
          <a:p>
            <a:r>
              <a:rPr lang="en-US" altLang="zh-CN" sz="2000" dirty="0" smtClean="0">
                <a:solidFill>
                  <a:srgbClr val="133F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 YOU FOR LISTENING</a:t>
            </a:r>
            <a:endParaRPr lang="zh-CN" altLang="en-US" sz="2000" dirty="0">
              <a:solidFill>
                <a:srgbClr val="133F6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 descr="质量分析会封面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88" y="1441729"/>
            <a:ext cx="5421561" cy="3050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4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6" grpId="0"/>
      <p:bldP spid="81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14345" y="0"/>
            <a:ext cx="2673985" cy="2498725"/>
            <a:chOff x="3203848" y="-92546"/>
            <a:chExt cx="2259492" cy="2265425"/>
          </a:xfrm>
        </p:grpSpPr>
        <p:pic>
          <p:nvPicPr>
            <p:cNvPr id="4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-92546"/>
              <a:ext cx="2259492" cy="2265425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10"/>
            <p:cNvSpPr txBox="1"/>
            <p:nvPr/>
          </p:nvSpPr>
          <p:spPr>
            <a:xfrm>
              <a:off x="3362672" y="743792"/>
              <a:ext cx="1941307" cy="58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rgbClr val="2C5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zh-CN" altLang="en-US" sz="36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22" y="1531998"/>
            <a:ext cx="510103" cy="510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75" y="1906774"/>
            <a:ext cx="344102" cy="34410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14" y="1532131"/>
            <a:ext cx="570165" cy="570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46" y="1907001"/>
            <a:ext cx="298998" cy="29899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93" y="1907046"/>
            <a:ext cx="244615" cy="24461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090913" y="2923478"/>
            <a:ext cx="522572" cy="522572"/>
            <a:chOff x="6501056" y="1873013"/>
            <a:chExt cx="696763" cy="6967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6501056" y="1873013"/>
              <a:ext cx="696763" cy="6967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4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TextBox 64"/>
          <p:cNvSpPr txBox="1"/>
          <p:nvPr/>
        </p:nvSpPr>
        <p:spPr>
          <a:xfrm>
            <a:off x="716431" y="3583667"/>
            <a:ext cx="1271905" cy="67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01</a:t>
            </a:r>
            <a:r>
              <a:rPr lang="zh-CN" altLang="en-US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b="1" dirty="0" smtClean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2000" b="1" spc="7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管理现状</a:t>
            </a:r>
            <a:endParaRPr lang="zh-CN" altLang="en-US" sz="2000" b="1" spc="7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65"/>
          <p:cNvSpPr txBox="1"/>
          <p:nvPr/>
        </p:nvSpPr>
        <p:spPr>
          <a:xfrm>
            <a:off x="2246630" y="3583940"/>
            <a:ext cx="2355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02</a:t>
            </a:r>
            <a:r>
              <a:rPr lang="en-US" altLang="zh-CN" b="1" dirty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b="1" dirty="0" smtClean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zh-CN" altLang="en-US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目的意义</a:t>
            </a:r>
            <a:endParaRPr lang="zh-CN" altLang="en-US" b="1" spc="7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163205" y="2935543"/>
            <a:ext cx="522572" cy="522572"/>
            <a:chOff x="6501056" y="2921024"/>
            <a:chExt cx="696763" cy="6967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矩形 18"/>
            <p:cNvSpPr/>
            <p:nvPr/>
          </p:nvSpPr>
          <p:spPr>
            <a:xfrm>
              <a:off x="6501056" y="2921024"/>
              <a:ext cx="696763" cy="6967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2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TextBox 67"/>
          <p:cNvSpPr txBox="1"/>
          <p:nvPr/>
        </p:nvSpPr>
        <p:spPr>
          <a:xfrm>
            <a:off x="4896485" y="3599180"/>
            <a:ext cx="1887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0</a:t>
            </a:r>
            <a:r>
              <a:rPr lang="en-US" altLang="zh-CN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en-US" altLang="zh-CN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b="1" dirty="0" smtClean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buClrTx/>
              <a:buSzTx/>
              <a:buNone/>
            </a:pPr>
            <a:r>
              <a:rPr lang="zh-CN" altLang="en-US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系统介绍</a:t>
            </a:r>
            <a:endParaRPr lang="zh-CN" altLang="en-US" b="1" spc="7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buClrTx/>
              <a:buSzTx/>
              <a:buNone/>
            </a:pPr>
            <a:endParaRPr lang="zh-CN" altLang="en-US" b="1" spc="7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420569" y="2906333"/>
            <a:ext cx="522572" cy="522572"/>
            <a:chOff x="4840168" y="3172533"/>
            <a:chExt cx="522572" cy="5225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4840168" y="3172533"/>
              <a:ext cx="522572" cy="522572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4919070" y="3264088"/>
              <a:ext cx="320477" cy="339462"/>
            </a:xfrm>
            <a:custGeom>
              <a:avLst/>
              <a:gdLst>
                <a:gd name="T0" fmla="*/ 309263 w 568"/>
                <a:gd name="T1" fmla="*/ 627699 h 601"/>
                <a:gd name="T2" fmla="*/ 310356 w 568"/>
                <a:gd name="T3" fmla="*/ 364153 h 601"/>
                <a:gd name="T4" fmla="*/ 495040 w 568"/>
                <a:gd name="T5" fmla="*/ 329159 h 601"/>
                <a:gd name="T6" fmla="*/ 379203 w 568"/>
                <a:gd name="T7" fmla="*/ 375088 h 601"/>
                <a:gd name="T8" fmla="*/ 103816 w 568"/>
                <a:gd name="T9" fmla="*/ 234020 h 601"/>
                <a:gd name="T10" fmla="*/ 138786 w 568"/>
                <a:gd name="T11" fmla="*/ 238394 h 601"/>
                <a:gd name="T12" fmla="*/ 183591 w 568"/>
                <a:gd name="T13" fmla="*/ 242769 h 601"/>
                <a:gd name="T14" fmla="*/ 182498 w 568"/>
                <a:gd name="T15" fmla="*/ 213243 h 601"/>
                <a:gd name="T16" fmla="*/ 310356 w 568"/>
                <a:gd name="T17" fmla="*/ 331346 h 601"/>
                <a:gd name="T18" fmla="*/ 451328 w 568"/>
                <a:gd name="T19" fmla="*/ 228552 h 601"/>
                <a:gd name="T20" fmla="*/ 483019 w 568"/>
                <a:gd name="T21" fmla="*/ 223085 h 601"/>
                <a:gd name="T22" fmla="*/ 500504 w 568"/>
                <a:gd name="T23" fmla="*/ 229646 h 601"/>
                <a:gd name="T24" fmla="*/ 454606 w 568"/>
                <a:gd name="T25" fmla="*/ 279949 h 601"/>
                <a:gd name="T26" fmla="*/ 534381 w 568"/>
                <a:gd name="T27" fmla="*/ 372901 h 601"/>
                <a:gd name="T28" fmla="*/ 510339 w 568"/>
                <a:gd name="T29" fmla="*/ 287604 h 601"/>
                <a:gd name="T30" fmla="*/ 510339 w 568"/>
                <a:gd name="T31" fmla="*/ 546776 h 601"/>
                <a:gd name="T32" fmla="*/ 539845 w 568"/>
                <a:gd name="T33" fmla="*/ 540215 h 601"/>
                <a:gd name="T34" fmla="*/ 338769 w 568"/>
                <a:gd name="T35" fmla="*/ 650664 h 601"/>
                <a:gd name="T36" fmla="*/ 311449 w 568"/>
                <a:gd name="T37" fmla="*/ 657225 h 601"/>
                <a:gd name="T38" fmla="*/ 81960 w 568"/>
                <a:gd name="T39" fmla="*/ 540215 h 601"/>
                <a:gd name="T40" fmla="*/ 111466 w 568"/>
                <a:gd name="T41" fmla="*/ 546776 h 601"/>
                <a:gd name="T42" fmla="*/ 111466 w 568"/>
                <a:gd name="T43" fmla="*/ 287604 h 601"/>
                <a:gd name="T44" fmla="*/ 87424 w 568"/>
                <a:gd name="T45" fmla="*/ 372901 h 601"/>
                <a:gd name="T46" fmla="*/ 155178 w 568"/>
                <a:gd name="T47" fmla="*/ 275575 h 601"/>
                <a:gd name="T48" fmla="*/ 67754 w 568"/>
                <a:gd name="T49" fmla="*/ 437421 h 601"/>
                <a:gd name="T50" fmla="*/ 80867 w 568"/>
                <a:gd name="T51" fmla="*/ 463666 h 601"/>
                <a:gd name="T52" fmla="*/ 92888 w 568"/>
                <a:gd name="T53" fmla="*/ 487724 h 601"/>
                <a:gd name="T54" fmla="*/ 49176 w 568"/>
                <a:gd name="T55" fmla="*/ 519437 h 601"/>
                <a:gd name="T56" fmla="*/ 30598 w 568"/>
                <a:gd name="T57" fmla="*/ 412269 h 601"/>
                <a:gd name="T58" fmla="*/ 59011 w 568"/>
                <a:gd name="T59" fmla="*/ 364153 h 601"/>
                <a:gd name="T60" fmla="*/ 516896 w 568"/>
                <a:gd name="T61" fmla="*/ 416643 h 601"/>
                <a:gd name="T62" fmla="*/ 505968 w 568"/>
                <a:gd name="T63" fmla="*/ 443982 h 601"/>
                <a:gd name="T64" fmla="*/ 497225 w 568"/>
                <a:gd name="T65" fmla="*/ 471321 h 601"/>
                <a:gd name="T66" fmla="*/ 491761 w 568"/>
                <a:gd name="T67" fmla="*/ 492099 h 601"/>
                <a:gd name="T68" fmla="*/ 526731 w 568"/>
                <a:gd name="T69" fmla="*/ 396960 h 601"/>
                <a:gd name="T70" fmla="*/ 560608 w 568"/>
                <a:gd name="T71" fmla="*/ 393679 h 601"/>
                <a:gd name="T72" fmla="*/ 308170 w 568"/>
                <a:gd name="T73" fmla="*/ 0 h 601"/>
                <a:gd name="T74" fmla="*/ 456792 w 568"/>
                <a:gd name="T75" fmla="*/ 117010 h 601"/>
                <a:gd name="T76" fmla="*/ 430564 w 568"/>
                <a:gd name="T77" fmla="*/ 195746 h 601"/>
                <a:gd name="T78" fmla="*/ 398873 w 568"/>
                <a:gd name="T79" fmla="*/ 88578 h 601"/>
                <a:gd name="T80" fmla="*/ 212004 w 568"/>
                <a:gd name="T81" fmla="*/ 200120 h 601"/>
                <a:gd name="T82" fmla="*/ 166106 w 568"/>
                <a:gd name="T83" fmla="*/ 168407 h 601"/>
                <a:gd name="T84" fmla="*/ 216375 w 568"/>
                <a:gd name="T85" fmla="*/ 44836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rgbClr val="123E61"/>
            </a:solidFill>
            <a:ln>
              <a:noFill/>
            </a:ln>
          </p:spPr>
          <p:txBody>
            <a:bodyPr lIns="68557" tIns="34279" rIns="68557" bIns="3427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 smtClean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TextBox 67"/>
          <p:cNvSpPr txBox="1"/>
          <p:nvPr/>
        </p:nvSpPr>
        <p:spPr>
          <a:xfrm>
            <a:off x="7110020" y="3583667"/>
            <a:ext cx="12814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0</a:t>
            </a:r>
            <a:r>
              <a:rPr lang="en-US" altLang="zh-CN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b="1" spc="7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zh-CN" altLang="en-US" b="1" spc="7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操作流程</a:t>
            </a:r>
            <a:endParaRPr lang="zh-CN" altLang="en-US" b="1" spc="7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489050" y="2906333"/>
            <a:ext cx="522572" cy="522572"/>
            <a:chOff x="4840168" y="3971584"/>
            <a:chExt cx="522572" cy="5225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矩形 33"/>
            <p:cNvSpPr/>
            <p:nvPr/>
          </p:nvSpPr>
          <p:spPr>
            <a:xfrm>
              <a:off x="4840168" y="3971584"/>
              <a:ext cx="522572" cy="522572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36" name="Freeform 108"/>
              <p:cNvSpPr/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5"/>
          <p:cNvSpPr txBox="1"/>
          <p:nvPr/>
        </p:nvSpPr>
        <p:spPr>
          <a:xfrm>
            <a:off x="873044" y="60470"/>
            <a:ext cx="1680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 </a:t>
            </a:r>
            <a:r>
              <a:rPr lang="zh-CN" altLang="en-US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管理现状</a:t>
            </a:r>
            <a:endParaRPr lang="zh-CN" altLang="en-US" sz="2400" b="1" dirty="0" smtClean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0" name="文本框 89"/>
          <p:cNvSpPr txBox="1"/>
          <p:nvPr>
            <p:custDataLst>
              <p:tags r:id="rId1"/>
            </p:custDataLst>
          </p:nvPr>
        </p:nvSpPr>
        <p:spPr>
          <a:xfrm>
            <a:off x="1293551" y="951230"/>
            <a:ext cx="7733959" cy="463075"/>
          </a:xfrm>
          <a:prstGeom prst="rect">
            <a:avLst/>
          </a:prstGeom>
          <a:noFill/>
        </p:spPr>
        <p:txBody>
          <a:bodyPr wrap="square" lIns="68580" tIns="34290" rIns="68580" bIns="0" anchor="b"/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sym typeface="+mn-ea"/>
              </a:rPr>
              <a:t>三表管理繁杂、出错率高、反复培训困难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8" name="文本框 87"/>
          <p:cNvSpPr txBox="1"/>
          <p:nvPr>
            <p:custDataLst>
              <p:tags r:id="rId2"/>
            </p:custDataLst>
          </p:nvPr>
        </p:nvSpPr>
        <p:spPr>
          <a:xfrm>
            <a:off x="399018" y="995454"/>
            <a:ext cx="633371" cy="46485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21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21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89" name="直接连接符 88"/>
          <p:cNvCxnSpPr/>
          <p:nvPr>
            <p:custDataLst>
              <p:tags r:id="rId3"/>
            </p:custDataLst>
          </p:nvPr>
        </p:nvCxnSpPr>
        <p:spPr>
          <a:xfrm>
            <a:off x="1068582" y="1001676"/>
            <a:ext cx="0" cy="452408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>
            <p:custDataLst>
              <p:tags r:id="rId4"/>
            </p:custDataLst>
          </p:nvPr>
        </p:nvSpPr>
        <p:spPr>
          <a:xfrm>
            <a:off x="399018" y="1750976"/>
            <a:ext cx="633371" cy="46485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21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lt"/>
                <a:sym typeface="Arial" panose="020B0604020202020204" pitchFamily="34" charset="0"/>
              </a:rPr>
              <a:t>02</a:t>
            </a:r>
            <a:endParaRPr lang="en-US" altLang="zh-CN" sz="21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76" name="直接连接符 75"/>
          <p:cNvCxnSpPr/>
          <p:nvPr>
            <p:custDataLst>
              <p:tags r:id="rId5"/>
            </p:custDataLst>
          </p:nvPr>
        </p:nvCxnSpPr>
        <p:spPr>
          <a:xfrm>
            <a:off x="1068582" y="1757196"/>
            <a:ext cx="0" cy="452408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>
            <p:custDataLst>
              <p:tags r:id="rId6"/>
            </p:custDataLst>
          </p:nvPr>
        </p:nvSpPr>
        <p:spPr>
          <a:xfrm>
            <a:off x="399018" y="2507063"/>
            <a:ext cx="633371" cy="46485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21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lt"/>
                <a:sym typeface="Arial" panose="020B0604020202020204" pitchFamily="34" charset="0"/>
              </a:rPr>
              <a:t>03</a:t>
            </a:r>
            <a:endParaRPr lang="en-US" altLang="zh-CN" sz="21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>
            <p:custDataLst>
              <p:tags r:id="rId7"/>
            </p:custDataLst>
          </p:nvPr>
        </p:nvCxnSpPr>
        <p:spPr>
          <a:xfrm>
            <a:off x="1068582" y="2513283"/>
            <a:ext cx="0" cy="452408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>
            <p:custDataLst>
              <p:tags r:id="rId8"/>
            </p:custDataLst>
          </p:nvPr>
        </p:nvSpPr>
        <p:spPr>
          <a:xfrm>
            <a:off x="399018" y="3262584"/>
            <a:ext cx="633371" cy="46485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21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lt"/>
                <a:sym typeface="Arial" panose="020B0604020202020204" pitchFamily="34" charset="0"/>
              </a:rPr>
              <a:t>04</a:t>
            </a:r>
            <a:endParaRPr lang="en-US" altLang="zh-CN" sz="21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62" name="直接连接符 61"/>
          <p:cNvCxnSpPr/>
          <p:nvPr>
            <p:custDataLst>
              <p:tags r:id="rId9"/>
            </p:custDataLst>
          </p:nvPr>
        </p:nvCxnSpPr>
        <p:spPr>
          <a:xfrm>
            <a:off x="1068582" y="3268804"/>
            <a:ext cx="0" cy="452408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>
            <p:custDataLst>
              <p:tags r:id="rId10"/>
            </p:custDataLst>
          </p:nvPr>
        </p:nvSpPr>
        <p:spPr>
          <a:xfrm>
            <a:off x="399018" y="4018104"/>
            <a:ext cx="633371" cy="46485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21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lt"/>
                <a:sym typeface="Arial" panose="020B0604020202020204" pitchFamily="34" charset="0"/>
              </a:rPr>
              <a:t>05</a:t>
            </a:r>
            <a:endParaRPr lang="en-US" altLang="zh-CN" sz="21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11"/>
            </p:custDataLst>
          </p:nvPr>
        </p:nvCxnSpPr>
        <p:spPr>
          <a:xfrm>
            <a:off x="1068582" y="4024325"/>
            <a:ext cx="0" cy="452408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40460" y="1746250"/>
            <a:ext cx="681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sym typeface="+mn-ea"/>
              </a:rPr>
              <a:t>数据搜集管理困难、整理难度大、数据整理、提取有意义信息困难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0460" y="2409190"/>
            <a:ext cx="5669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sym typeface="+mn-ea"/>
              </a:rPr>
              <a:t>反复处罚、反复出错、运营管理中心追踪处罚费时费力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51255" y="3056255"/>
            <a:ext cx="7071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sym typeface="+mn-ea"/>
              </a:rPr>
              <a:t>条线管理需求越来越复杂（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sym typeface="+mn-ea"/>
              </a:rPr>
              <a:t>工作计划下达及新增时，原工作计划表无法自动更新）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9500" y="4096385"/>
            <a:ext cx="2697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sym typeface="+mn-ea"/>
              </a:rPr>
              <a:t>其他办公自动化功能需求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 rot="13403634">
            <a:off x="622300" y="1136015"/>
            <a:ext cx="441960" cy="376555"/>
          </a:xfrm>
          <a:prstGeom prst="rect">
            <a:avLst/>
          </a:prstGeom>
          <a:solidFill>
            <a:srgbClr val="2C5278"/>
          </a:solidFill>
          <a:ln>
            <a:noFill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Group 75"/>
          <p:cNvGrpSpPr/>
          <p:nvPr/>
        </p:nvGrpSpPr>
        <p:grpSpPr>
          <a:xfrm>
            <a:off x="703580" y="1210945"/>
            <a:ext cx="161925" cy="227330"/>
            <a:chOff x="2639219" y="3510757"/>
            <a:chExt cx="348456" cy="465138"/>
          </a:xfrm>
          <a:solidFill>
            <a:schemeClr val="bg1"/>
          </a:solidFill>
        </p:grpSpPr>
        <p:sp>
          <p:nvSpPr>
            <p:cNvPr id="4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12" name="矩形 1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320800" y="1132205"/>
            <a:ext cx="65024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</a:t>
            </a:r>
            <a:r>
              <a:rPr lang="en-US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</a:t>
            </a: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）自动化管理，网站线上多媒体培训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251900" y="196121"/>
            <a:ext cx="8568572" cy="585582"/>
            <a:chOff x="251900" y="195486"/>
            <a:chExt cx="8568572" cy="585582"/>
          </a:xfrm>
        </p:grpSpPr>
        <p:cxnSp>
          <p:nvCxnSpPr>
            <p:cNvPr id="78" name="直接连接符 77"/>
            <p:cNvCxnSpPr/>
            <p:nvPr/>
          </p:nvCxnSpPr>
          <p:spPr>
            <a:xfrm flipH="1">
              <a:off x="1208857" y="684095"/>
              <a:ext cx="761161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组合 79"/>
            <p:cNvGrpSpPr/>
            <p:nvPr/>
          </p:nvGrpSpPr>
          <p:grpSpPr>
            <a:xfrm>
              <a:off x="251900" y="195486"/>
              <a:ext cx="887938" cy="585582"/>
              <a:chOff x="562441" y="531294"/>
              <a:chExt cx="2322326" cy="1531540"/>
            </a:xfrm>
          </p:grpSpPr>
          <p:sp>
            <p:nvSpPr>
              <p:cNvPr id="82" name="圆角矩形 81"/>
              <p:cNvSpPr/>
              <p:nvPr/>
            </p:nvSpPr>
            <p:spPr>
              <a:xfrm rot="2700000">
                <a:off x="613474" y="711955"/>
                <a:ext cx="704611" cy="704611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2700000">
                <a:off x="1043261" y="555179"/>
                <a:ext cx="1041378" cy="1041378"/>
              </a:xfrm>
              <a:prstGeom prst="roundRect">
                <a:avLst>
                  <a:gd name="adj" fmla="val 4810"/>
                </a:avLst>
              </a:prstGeom>
              <a:solidFill>
                <a:srgbClr val="2C5278"/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00000">
                <a:off x="2386142" y="531294"/>
                <a:ext cx="498625" cy="498625"/>
              </a:xfrm>
              <a:prstGeom prst="roundRect">
                <a:avLst>
                  <a:gd name="adj" fmla="val 481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圆角矩形 84"/>
              <p:cNvSpPr/>
              <p:nvPr/>
            </p:nvSpPr>
            <p:spPr>
              <a:xfrm rot="2700000">
                <a:off x="2149679" y="1381541"/>
                <a:ext cx="432486" cy="432486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圆角矩形 85"/>
              <p:cNvSpPr/>
              <p:nvPr/>
            </p:nvSpPr>
            <p:spPr>
              <a:xfrm rot="2700000">
                <a:off x="562441" y="1843807"/>
                <a:ext cx="219027" cy="219027"/>
              </a:xfrm>
              <a:prstGeom prst="roundRect">
                <a:avLst>
                  <a:gd name="adj" fmla="val 481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BDBDB"/>
                  </a:gs>
                </a:gsLst>
                <a:lin ang="16800000" scaled="0"/>
              </a:gradFill>
              <a:ln>
                <a:noFill/>
              </a:ln>
              <a:effectLst>
                <a:outerShdw blurRad="63500" dist="63500" dir="5400000" algn="t" rotWithShape="0">
                  <a:schemeClr val="tx1">
                    <a:lumMod val="65000"/>
                    <a:lumOff val="3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文本框 4"/>
              <p:cNvSpPr txBox="1"/>
              <p:nvPr/>
            </p:nvSpPr>
            <p:spPr>
              <a:xfrm>
                <a:off x="1135666" y="617339"/>
                <a:ext cx="847002" cy="96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 rot="13403634">
            <a:off x="570230" y="1944370"/>
            <a:ext cx="483235" cy="359410"/>
          </a:xfrm>
          <a:prstGeom prst="rect">
            <a:avLst/>
          </a:prstGeom>
          <a:solidFill>
            <a:srgbClr val="E46813"/>
          </a:solidFill>
          <a:ln>
            <a:noFill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Group 68"/>
          <p:cNvGrpSpPr/>
          <p:nvPr/>
        </p:nvGrpSpPr>
        <p:grpSpPr>
          <a:xfrm>
            <a:off x="703580" y="2039620"/>
            <a:ext cx="162560" cy="168275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5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 rot="13403634">
            <a:off x="582930" y="2896235"/>
            <a:ext cx="356235" cy="424815"/>
          </a:xfrm>
          <a:prstGeom prst="rect">
            <a:avLst/>
          </a:prstGeom>
          <a:solidFill>
            <a:srgbClr val="2C5278"/>
          </a:solidFill>
          <a:ln>
            <a:noFill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Group 82"/>
          <p:cNvGrpSpPr/>
          <p:nvPr/>
        </p:nvGrpSpPr>
        <p:grpSpPr>
          <a:xfrm>
            <a:off x="656590" y="2941955"/>
            <a:ext cx="225425" cy="206375"/>
            <a:chOff x="4439444" y="2582069"/>
            <a:chExt cx="464344" cy="464344"/>
          </a:xfrm>
          <a:solidFill>
            <a:schemeClr val="bg1"/>
          </a:solidFill>
        </p:grpSpPr>
        <p:sp>
          <p:nvSpPr>
            <p:cNvPr id="10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rot="13403634">
            <a:off x="588010" y="3722370"/>
            <a:ext cx="396875" cy="455930"/>
          </a:xfrm>
          <a:prstGeom prst="rect">
            <a:avLst/>
          </a:prstGeom>
          <a:solidFill>
            <a:srgbClr val="E46813"/>
          </a:solidFill>
          <a:ln>
            <a:noFill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5" name="Group 52"/>
          <p:cNvGrpSpPr/>
          <p:nvPr/>
        </p:nvGrpSpPr>
        <p:grpSpPr>
          <a:xfrm>
            <a:off x="702310" y="3756660"/>
            <a:ext cx="220345" cy="253365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6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标题 16"/>
          <p:cNvSpPr>
            <a:spLocks noGrp="1"/>
          </p:cNvSpPr>
          <p:nvPr/>
        </p:nvSpPr>
        <p:spPr>
          <a:xfrm>
            <a:off x="1208889" y="151913"/>
            <a:ext cx="385709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defTabSz="913765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 smtClean="0">
                <a:solidFill>
                  <a:srgbClr val="2C5278"/>
                </a:solidFill>
                <a:cs typeface="+mn-ea"/>
              </a:rPr>
              <a:t>目的意义</a:t>
            </a:r>
            <a:endParaRPr lang="zh-CN" altLang="en-US" sz="2400" dirty="0" smtClean="0">
              <a:solidFill>
                <a:srgbClr val="2C5278"/>
              </a:solidFill>
              <a:cs typeface="+mn-ea"/>
            </a:endParaRP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367790" y="1708150"/>
            <a:ext cx="6502400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</a:t>
            </a:r>
            <a:r>
              <a:rPr lang="en-US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</a:t>
            </a: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）数据库管理工作计划、问题自查项目及数据、目标分类文件、档案库等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331595" y="2700020"/>
            <a:ext cx="65024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（3）工作计划表自动更新，且生成</a:t>
            </a: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跟踪处罚、复议成功自动清理处罚，审批自动结果处理</a:t>
            </a:r>
            <a:endParaRPr lang="zh-CN" altLang="en-US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l"/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320800" y="3622675"/>
            <a:ext cx="650240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（4）内部通讯、在线办公等功能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112" grpId="0"/>
      <p:bldP spid="2" grpId="0" bldLvl="0" animBg="1"/>
      <p:bldP spid="8" grpId="0" bldLvl="0" animBg="1"/>
      <p:bldP spid="14" grpId="0" bldLvl="0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" name="标题 70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smtClean="0">
                <a:solidFill>
                  <a:srgbClr val="2C5278"/>
                </a:solidFill>
                <a:cs typeface="+mn-ea"/>
              </a:rPr>
              <a:t>3 </a:t>
            </a:r>
            <a:r>
              <a:rPr lang="zh-CN" altLang="en-US" dirty="0" smtClean="0">
                <a:solidFill>
                  <a:srgbClr val="2C5278"/>
                </a:solidFill>
                <a:cs typeface="+mn-ea"/>
              </a:rPr>
              <a:t>系统介绍</a:t>
            </a:r>
            <a:endParaRPr lang="zh-CN" altLang="en-US" dirty="0" smtClean="0">
              <a:solidFill>
                <a:srgbClr val="2C5278"/>
              </a:solidFill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735965"/>
            <a:ext cx="8652510" cy="1689735"/>
          </a:xfrm>
        </p:spPr>
        <p:txBody>
          <a:bodyPr>
            <a:normAutofit fontScale="45000"/>
          </a:bodyPr>
          <a:p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Django 3.0框架网站：由python3进行后端驱动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Bootstrap 4.0框架：前端设计基于python3&amp;HTML5混合编码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Web端信息管理系统（MIS）：管理三表在内的各种信息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302" r="7287"/>
          <a:stretch>
            <a:fillRect/>
          </a:stretch>
        </p:blipFill>
        <p:spPr>
          <a:xfrm>
            <a:off x="5147945" y="2630805"/>
            <a:ext cx="3389630" cy="1885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" y="2566035"/>
            <a:ext cx="3429000" cy="195072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7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2C5278"/>
                </a:solidFill>
                <a:cs typeface="+mn-ea"/>
              </a:rPr>
              <a:t>3 </a:t>
            </a:r>
            <a:r>
              <a:rPr lang="zh-CN" altLang="en-US" dirty="0" smtClean="0">
                <a:solidFill>
                  <a:srgbClr val="2C5278"/>
                </a:solidFill>
                <a:cs typeface="+mn-ea"/>
                <a:sym typeface="+mn-ea"/>
              </a:rPr>
              <a:t>系统介绍</a:t>
            </a:r>
            <a:r>
              <a:rPr lang="en-US" altLang="zh-CN" dirty="0" smtClean="0">
                <a:solidFill>
                  <a:srgbClr val="2C5278"/>
                </a:solidFill>
                <a:cs typeface="+mn-ea"/>
                <a:sym typeface="+mn-ea"/>
              </a:rPr>
              <a:t>—</a:t>
            </a:r>
            <a:r>
              <a:rPr lang="zh-CN" altLang="en-US" dirty="0" smtClean="0">
                <a:solidFill>
                  <a:srgbClr val="2C5278"/>
                </a:solidFill>
                <a:cs typeface="+mn-ea"/>
              </a:rPr>
              <a:t>框架构图</a:t>
            </a:r>
            <a:endParaRPr lang="zh-CN" altLang="en-US" dirty="0" smtClean="0">
              <a:solidFill>
                <a:srgbClr val="2C5278"/>
              </a:solidFill>
              <a:cs typeface="+mn-ea"/>
            </a:endParaRPr>
          </a:p>
        </p:txBody>
      </p:sp>
      <p:sp>
        <p:nvSpPr>
          <p:cNvPr id="72" name="标题 1"/>
          <p:cNvSpPr>
            <a:spLocks noGrp="1"/>
          </p:cNvSpPr>
          <p:nvPr/>
        </p:nvSpPr>
        <p:spPr>
          <a:xfrm>
            <a:off x="876300" y="701040"/>
            <a:ext cx="10440035" cy="489585"/>
          </a:xfrm>
          <a:prstGeom prst="rect">
            <a:avLst/>
          </a:prstGeom>
        </p:spPr>
        <p:txBody>
          <a:bodyPr vert="horz" lIns="91440" tIns="45720" rIns="91440" bIns="46800" rtlCol="0" anchor="ctr" anchorCtr="0">
            <a:normAutofit fontScale="5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框架地图</a:t>
            </a:r>
            <a:endParaRPr lang="zh-CN" altLang="en-US"/>
          </a:p>
        </p:txBody>
      </p:sp>
      <p:pic>
        <p:nvPicPr>
          <p:cNvPr id="73" name="C9F754DE-2CAD-44b6-B708-469DEB6407EB-1" descr="qt_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628015"/>
            <a:ext cx="8745855" cy="4357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/>
          <p:nvPr/>
        </p:nvSpPr>
        <p:spPr>
          <a:xfrm>
            <a:off x="873044" y="60470"/>
            <a:ext cx="27679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en-US" altLang="zh-CN" sz="24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0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系统介绍</a:t>
            </a:r>
            <a:r>
              <a:rPr lang="en-US" altLang="zh-CN" sz="2000" dirty="0" smtClean="0">
                <a:solidFill>
                  <a:srgbClr val="2C5278"/>
                </a:solidFill>
                <a:cs typeface="+mn-ea"/>
                <a:sym typeface="+mn-ea"/>
              </a:rPr>
              <a:t>—</a:t>
            </a:r>
            <a:r>
              <a:rPr lang="en-US" altLang="zh-CN" sz="20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0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网站架构</a:t>
            </a:r>
            <a:endParaRPr lang="zh-CN" altLang="en-US" sz="2000" b="1" dirty="0" smtClean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42440" y="1203960"/>
            <a:ext cx="27705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系统承载网站：http://59.52.8.35:8088/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980565" y="3338830"/>
            <a:ext cx="2983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管理系统功能模块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824095" y="664210"/>
            <a:ext cx="172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公告信息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895850" y="1203960"/>
            <a:ext cx="172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账户申请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932045" y="1671955"/>
            <a:ext cx="4407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培训材料（挂载多媒体培训材料）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979035" y="2161540"/>
            <a:ext cx="172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968240" y="2804795"/>
            <a:ext cx="172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三表管理模块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039995" y="3338830"/>
            <a:ext cx="172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处罚复议模块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112385" y="3872865"/>
            <a:ext cx="172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审批模块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184140" y="4351655"/>
            <a:ext cx="3683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其他功能模块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左大括号 66"/>
          <p:cNvSpPr/>
          <p:nvPr/>
        </p:nvSpPr>
        <p:spPr>
          <a:xfrm>
            <a:off x="2059940" y="987425"/>
            <a:ext cx="147320" cy="3107055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左大括号 68"/>
          <p:cNvSpPr/>
          <p:nvPr/>
        </p:nvSpPr>
        <p:spPr>
          <a:xfrm>
            <a:off x="5718810" y="2889885"/>
            <a:ext cx="76200" cy="192659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左中括号 84"/>
          <p:cNvSpPr/>
          <p:nvPr/>
        </p:nvSpPr>
        <p:spPr>
          <a:xfrm>
            <a:off x="4577080" y="2644140"/>
            <a:ext cx="283210" cy="194945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6" name="左中括号 85"/>
          <p:cNvSpPr/>
          <p:nvPr/>
        </p:nvSpPr>
        <p:spPr>
          <a:xfrm>
            <a:off x="4541520" y="772160"/>
            <a:ext cx="254000" cy="161163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7" name="左中括号 86"/>
          <p:cNvSpPr/>
          <p:nvPr/>
        </p:nvSpPr>
        <p:spPr>
          <a:xfrm>
            <a:off x="1439545" y="1459230"/>
            <a:ext cx="260985" cy="2226945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15900" y="1585595"/>
            <a:ext cx="9004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管理系统以网站作为系统承载形式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5"/>
          <p:cNvSpPr txBox="1"/>
          <p:nvPr/>
        </p:nvSpPr>
        <p:spPr>
          <a:xfrm>
            <a:off x="873044" y="60470"/>
            <a:ext cx="292798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en-US" altLang="zh-CN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系统介绍—</a:t>
            </a:r>
            <a:r>
              <a:rPr lang="zh-CN" altLang="en-US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网站主页</a:t>
            </a:r>
            <a:endParaRPr lang="zh-CN" altLang="en-US" sz="2100" b="1" dirty="0" smtClean="0">
              <a:solidFill>
                <a:srgbClr val="2C52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556260"/>
            <a:ext cx="9139555" cy="44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5"/>
          <p:cNvSpPr txBox="1"/>
          <p:nvPr/>
        </p:nvSpPr>
        <p:spPr>
          <a:xfrm>
            <a:off x="873044" y="60470"/>
            <a:ext cx="292798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en-US" altLang="zh-CN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系统介绍—</a:t>
            </a:r>
            <a:r>
              <a:rPr lang="zh-CN" altLang="en-US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  <a:r>
              <a:rPr lang="zh-CN" altLang="en-US" sz="2100" b="1" dirty="0" smtClean="0">
                <a:solidFill>
                  <a:srgbClr val="2C5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主页拓展</a:t>
            </a:r>
            <a:endParaRPr lang="zh-CN" altLang="zh-CN" sz="21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-372" t="-472" r="-719" b="45511"/>
          <a:stretch>
            <a:fillRect/>
          </a:stretch>
        </p:blipFill>
        <p:spPr>
          <a:xfrm>
            <a:off x="107315" y="735965"/>
            <a:ext cx="3453130" cy="4140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38432" t="13673" r="38266" b="17693"/>
          <a:stretch>
            <a:fillRect/>
          </a:stretch>
        </p:blipFill>
        <p:spPr>
          <a:xfrm>
            <a:off x="3707765" y="771525"/>
            <a:ext cx="2677795" cy="41897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7708" t="14209" r="38125" b="14883"/>
          <a:stretch>
            <a:fillRect/>
          </a:stretch>
        </p:blipFill>
        <p:spPr>
          <a:xfrm>
            <a:off x="6725285" y="771525"/>
            <a:ext cx="2418715" cy="4154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PRESET_TEXT" val="添加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a*1_1_1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5_1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5_1"/>
  <p:tag name="KSO_WM_UNIT_LINE_FORE_SCHEMECOLOR_INDEX" val="5"/>
  <p:tag name="KSO_WM_UNIT_LINE_FILL_TYPE" val="2"/>
  <p:tag name="KSO_WM_UNIT_USESOURCEFORMAT_APPLY" val="1"/>
</p:tagLst>
</file>

<file path=ppt/tags/tag12.xml><?xml version="1.0" encoding="utf-8"?>
<p:tagLst xmlns:p="http://schemas.openxmlformats.org/presentationml/2006/main">
  <p:tag name="KSO_WM_UNIT_PLACING_PICTURE_USER_VIEWPORT" val="{&quot;height&quot;:3369,&quot;width&quot;:5755}"/>
</p:tagLst>
</file>

<file path=ppt/tags/tag13.xml><?xml version="1.0" encoding="utf-8"?>
<p:tagLst xmlns:p="http://schemas.openxmlformats.org/presentationml/2006/main">
  <p:tag name="KSO_WM_UNIT_TABLE_BEAUTIFY" val="smartTable{70404e8c-8eb8-4218-9f11-64b135cccbae}"/>
  <p:tag name="TABLE_ENDDRAG_ORIGIN_RECT" val="637*130"/>
  <p:tag name="TABLE_ENDDRAG_RECT" val="27*72*637*130"/>
</p:tagLst>
</file>

<file path=ppt/tags/tag14.xml><?xml version="1.0" encoding="utf-8"?>
<p:tagLst xmlns:p="http://schemas.openxmlformats.org/presentationml/2006/main">
  <p:tag name="KSO_WM_UNIT_TABLE_BEAUTIFY" val="smartTable{70404e8c-8eb8-4218-9f11-64b135cccbae}"/>
  <p:tag name="TABLE_ENDDRAG_ORIGIN_RECT" val="637*130"/>
  <p:tag name="TABLE_ENDDRAG_RECT" val="27*72*637*130"/>
</p:tagLst>
</file>

<file path=ppt/tags/tag15.xml><?xml version="1.0" encoding="utf-8"?>
<p:tagLst xmlns:p="http://schemas.openxmlformats.org/presentationml/2006/main">
  <p:tag name="KSO_WM_UNIT_TABLE_BEAUTIFY" val="smartTable{70404e8c-8eb8-4218-9f11-64b135cccbae}"/>
  <p:tag name="TABLE_ENDDRAG_ORIGIN_RECT" val="637*130"/>
  <p:tag name="TABLE_ENDDRAG_RECT" val="27*72*637*130"/>
</p:tagLst>
</file>

<file path=ppt/tags/tag17.xml><?xml version="1.0" encoding="utf-8"?>
<p:tagLst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1_1"/>
  <p:tag name="KSO_WM_UNIT_TEXT_FILL_FORE_SCHEMECOLOR_INDEX" val="5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1_1"/>
  <p:tag name="KSO_WM_UNIT_LINE_FORE_SCHEMECOLOR_INDEX" val="5"/>
  <p:tag name="KSO_WM_UNIT_LINE_FILL_TYPE" val="2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2_1"/>
  <p:tag name="KSO_WM_UNIT_TEXT_FILL_FORE_SCHEMECOLOR_INDEX" val="5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2_1"/>
  <p:tag name="KSO_WM_UNIT_LINE_FORE_SCHEMECOLOR_INDEX" val="5"/>
  <p:tag name="KSO_WM_UNIT_LINE_FILL_TYPE" val="2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3_1"/>
  <p:tag name="KSO_WM_UNIT_TEXT_FILL_FORE_SCHEMECOLOR_INDEX" val="5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3_1"/>
  <p:tag name="KSO_WM_UNIT_LINE_FORE_SCHEMECOLOR_INDEX" val="5"/>
  <p:tag name="KSO_WM_UNIT_LINE_FILL_TYPE" val="2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4_1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418"/>
  <p:tag name="KSO_WM_UNIT_ID" val="custom20204418_6*l_h_i*1_4_1"/>
  <p:tag name="KSO_WM_UNIT_LINE_FORE_SCHEMECOLOR_INDEX" val="5"/>
  <p:tag name="KSO_WM_UNIT_LINE_FILL_TYPE" val="2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ljrzjgm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w3lt2q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gICAiRmlsZUlkIiA6ICIxMTk1ODE5ODQyNjYiLAogICAiR3JvdXBJZCIgOiAiMTIzOTY4NTMyIiwKICAgIkltYWdlIiA6ICJpVkJPUncwS0dnb0FBQUFOU1VoRVVnQUFDZDhBQUFSK0NBWUFBQUFydTk3eEFBQUFDWEJJV1hNQUFBc1RBQUFMRXdFQW1wd1lBQUFnQUVsRVFWUjRuT3pkZTN6UDlmLy84ZnQ3Mjl1T2JMWVlaZzdMSEJ2S21XTHg0Y1BIY3Zyd0laUVFJZnFnVm4yTElqcGlSYXlhaUQ3NlJFZ05rVU55U0loeXlDSExITWF5bG1rem05bDdlLy8rOFBINjdlMzkzdUc5amFsdTE4dWx5K2Y5UEQ5ZSs5Ui85OHZ6YWJKYXJWWUJBQUFBQUFBQUFBQUFBQUFBQVBBWFlqS1pUQ1ZaNzFKYWhRQUFBQUFBQUFBQUFBQUFBQUFBOEZkQitBNEFBQUFBQUFBQUFBQUFBQUFBQUNjUnZnTUFBQUFBQUFBQUFBQUFBQUFBd0VtRTd3QUFBQUFBQUFBQUFBQUFBQUFBY0JMaE93QUFBQUFBQUFBQUFBQUFBQUFBbkVUNERnQUFBQUFBQUFBQUFBQUFBQUFBSnhHK0F3QUFBQUFBQUFBQUFBQUFBQURBU1lUdkFBQUFBQUFBQUFBQUFBQUFBQUJ3RXVFN0FBQUFBQUFBQUFBQUFBQUFBQUNjUlBnT0FBQUFBQUFBQUFBQUFBQUFBQUFuRWI0REFBQUFBQUFBQUFBQUFBQUFBTUJKaE84QUFBQUFBQUFBQUFBQUFBQUFBSEFTNFRzQUFBQUFBQUFBQUFBQUFBQUFBSnhFK0E0QUFBQUFBQUFBQUFBQUFBQUFBQ2NSdmdNQUFBQUFBQUFBQUFBQUFBQUF3RW1FN3dBQUFBQUFBQUFBQUFBQUFBQUFjQkxoT3dBQUFBQUFBQUFBQUFBQUFBQUFuRVQ0RGdBQUFBQUFBQUFBQUFBQUFBQUFKeEcrQXdBQUFBQUFBQUFBQUFBQUFBREFTWVR2QUFBQUFBQUFBQUFBQUFBQUFBQndFdUU3QUFBQUFBQUFBQUFBQUFBQUFBQ2NSUGdPQUFBQUFBQUFBQUFBQUFBQUFBQW5FYjREQUFBQUFBQUFBQUFBQUFBQUFNQkpoTzhBQUFBQUFBQUFBQUFBQUFBQUFIQVM0VHNBQUFBQUFBQUFBQUFBQUFBQUFKeEUrQTRBQUFBQUFBQUFBQUFBQUFBQUFDY1J2Z01BQUFBQUFBQUFBQUFBQUFBQXdFbUU3d0FBQUFBQUFBQUFBQUFBQUFBQWNCTGhPd0FBQUFBQUFBQUFBQUFBQUFBQW5FVDREZ0FBQUFBQUFBQUFBQUFBQUFBQUp4RytBd0FBQUFBQUFBQUFBQUFBQUFEQVNZVHZBQUFBQUFBQUFBQUFBQUFBQUFCd0V1RTdBQUFBQUFBQUFBQUFBQUFBQUFDY1JQZ09BQUFBQUFBQUFBQUFBQUFBQUFBbkViNERBQUFBQUFBQUFBQUFBQUFBQU1CSmhPOEFBQUFBQUFBQUFBQUFBQUFBQUhBUzRUc0FBQUFBQUFBQUFBQUFBQUFBQUp4RStBNEFBQUFBQUFBQUFBQUFBQUFBQUNjUnZnTUFBQUFBQUFBQUFBQUFBQUFBd0VtRTd3QUFBQUFBQUFBQUFBQUFBQUFBY0JMaE93QUFBQUFBQUFBQUFBQUFBQUFBbkVUNERnQUFBQUFBQUFBQUFBQUFBQUFBSnhHK0F3QUFBQUFBQUFBQUFBQUFBQURBU1lUdkFBQUFBQUFBQUFBQUFBQUFBQUJ3RXVFN0FBQUFBQUFBQUFBQUFBQUFBQUNjUlBnT0FBQUFBQUFBQUFBQUFBQUFBQUFuRWI0REFBQUFBQUFBQUFBQUFBQUFBTUJKaE84QUFBQUFBQUFBQUFBQUFBQUFBSEFTNFRzQUFBQUFBQUFBQUFBQUFBQUFBSnhFK0E0QUFBQUFBQUFBQUFBQUFBQUFBQ2NSdmdNQUFBQUFBQUFBQUFBQUFBQUF3RW1FN3dBQUFBQUFBQUFBQUFBQUFBQUFjQkxoT3dBQUFBQUFBQUFBQUFBQUFBQUFuRVQ0RGdBQUFBQUFBQUFBQUFBQUFBQUFKeEcrQXdBQUFBQUFBQUFBQUFBQUFBREFTWVR2QUFBQUFBQUFBQUFBQUFBQUFBQndrbHRaRndBQUFBQUFBQUFBQUFBQUFQQkhrSnVicTRNSEQrcml4WXU2Ly83Nzg1MlhucDZ1Mk5oWXRXelpVblhxMUNtMTg5OSsrMjI1dWJrcEtDaEl0V3ZYVmxoWVdLbnQvV2R3Nk5BaFhiNThXYTFidDdiclg3dDJyZEVlTjI2Y3ZMMjliZWFzV3JWS3JWdTNWdFdxVlFzODQvVHAwOXEvZjcvUjd0bXpaeWxVN2xoT1RvNVNVbEtNdHArZm44eG04MDA3RDREekNOOEJBQUFBQUFBQUFBQUFBQUFVNHVPUFA5YktsU3VWbXBvcTZWb1FyMU9uVGc3blJrVkZhZnYyN2ZyZ2d3OVVxVklsUGZQTU0yclNwRW0rZTFzc0ZpMWZ2bHpkdW5XVG41K2Z3emxuenB4UmJHeXMwVzdmdmozaHV6dysrZVFUTFZpd1FDNHVMcG8wYVpMYXRXdG5qUDN5eXkvYXZIbXowUjQ1Y3FSTitPNmpqejdTb2tXTHRIRGhRbzBZTVVJUFBQQ0FUQ2FUdzNPT0hEbWl1WFBuR3UyODRidms1R1NOR2pXcVdQVy85dHByQ2cwTnRlbExURXpVc0dIRGpQYk1tVE9OZjQ4eU16T1ZucDVlckxNSThRR2xoL0FkQUFBQUFBQUFBQUFBQUFCQUlkcTBhYU9sUzVjYTdaa3paNnBLbFNwcTFLaVJ6YncxYTlabysvYnRScnRPblRwcTNMaHh2dnNlTzNaTU0yZk8xT25UcDdWMzcxNjk4Y1liY25WMXRadTNhZE1tbTNiZWNGbHhIVHQyVEd2V3JOR1BQLzZvMzM3N1RUazVPYXBZc2FJYU5teW9pSWdJTlczYXROaDdkKzdjdWNUMTNXamp4bzBPKzdPeXN2VHR0OThxTnpkWHVibTVtajU5dWw1NjZTVzFhTkdpMEQxWHJseXBSWXNXU1pLdVhMbWluVHQzcW5Qbnp2TDA5SFM2dnR6Y1hLV2xwVG05VHJvV3dIVEdtalZyRkJNVFU2eXozbmpqRGQxOTk5M0ZXZ3ZBbGt0WkZ3QUFBQUFBQUFBQUFBQUFBSEE3eWN6TXRQc25NREJRNDhhTk0rYlVybDFiNTg2ZHM1bHo5T2hSUlVkSEczT0NnNE0xZnZ4NFhibHl4VzYvN094c1pXZG5hOHFVS1RwOStyUWs2ZURCZzNyLy9mZnQ2c25PenRiNjlldU50cnU3dTlxMGFWT2liMXl3WUlHZWVPSUpmZm5sbHpwMzdweXlzckprc1ZpVW5KeXNyVnUzS2pJeVVyTm56NWJWYWkzUk9iZUN1N3U3WG5ubEZkV3ZYMS9TdFNCYjNtZG04NU9ZbUtnUFB2akFhRWRFUk9qbGwxOHVWdkR1ajZSY3VYSmxYUUx3cDhITmR3QUFBQUFBQUFBQUFBQUFBSG4wNk5HajBEbHhjWEdhTVdPR1pzeVlrZStjaElRRTllL2YzK0ZZcDA2ZDlPeXp6MnI4K1BHYVBIbXkwYjlpeFFvMWF0Ukk5OTU3cjlHM2VmTm1YYng0MFdoblpXVVZxY2JyOGo1WEtrbGZmdm1selMxKytWbXpabzJDZzRQVnAwK2ZJcDkxSytWOWtsVzZkblBkZGFkT25UTEdMMSsrYkROdndvUUp4dTJDYm01dXlzcktrb3VMaXc0Y09LQVJJMGJZekYyNGNHR3g2N3Z4NzU1WFFrS0NYZjIzQ3VFN29QUVF2Z01BQUFBQUFBQUFBQUFBQUNnanJWdTMxai8rOFE5OThjVVhSdCtzV2JNVUdocXF3TUJBV2ExV3JWeTVzbFRQL095enoyemEzdDdlR2pac21EdzhQUFRlZSsvWlBKMjZldlhxVWduZk5XblNSQzR1UlgrZ01TY25Sd2NQSGl4d1RrSkNRcjVqNTg2ZHkzY3NNVEhScmk4M056ZmYvU3dXaTFITG1UTm5iTWErLy81N1NkSTk5OXhqdHk0ek0xUHA2ZWtPOTh6SXlNaTN2dnllN0gzcXFhY2tTZFdxVlZORVJJVE4yUHIxNngwK1Z5eEpuM3p5aWViUG4yKzB2YjI5OHowYmdITUkzd0VBQUFBQUFBQUFBQUFBQUpTaDBhTkhhKy9ldmZyMTExOGxTZW5wNlpvK2ZicmVldXN0YmQyNlZhZE9uU3JWODY0L2MzdmRRdzg5Wk55a2w1NmVybmZlZWNjWU8zLytmS21jT1czYU5LZWVjMDFQVDFmdjNyMUw1ZXlTU2t0TDB6UFBQT053N0hyL3hvMGI3Y2J5M21oNHF4dzdka3llbnA3eThQQ1FtNXViVWxKU3RIbnpabVBjWkRMSno4L3ZsdGNGL0ZrUnZnTUFBQUFBQUFBQUFBQUFBTWhqMWFwVlJacjN5Q09QS0RVMVZaTFVxRkVqVFo4K3ZjaG5tTTFtNDdlSGg0Y2VmL3h4dmZqaWk1SWtkM2QzZGVuU1JWYXJWWXNYTDdaWjkrQ0RENnBaczJZRjd2M0pKNTlvejU0OWtxNDlxMXF6WmsyYmNTOHZMNk51U1RaaExCOGZINXU1ZDl4eGgwMzcxS2xUUnAyU1ZLTkdEVTJiTnEzQWVtNkZlZlBtcVc3ZHVpWGU1K2pSbzNyaWlTZEtvYUt5OGVhYmJ5bytQajdmOGRxMWE4dkx5K3NXVmdUOHVSRytBd0FBQUFBQUFBQUFBQUFBeU9QR0FKb2phV2xwTmdHMmV2WHFGV2xkZnRxMmJhdldyVnNyT1RsWnp6MzNuR3JVcUtIbHk1ZmJQSkhxNit1clFZTUd5ZDNkWGZIeDhiSllMRVovWUdDZ0pPblNwVXMyejdXR2g0ZmIzWFRXb1VNSHhjYkdHdTJkTzNlcVU2ZE95c25KMGZyMTYyM21kdTNhMWFaZHRXcFZtNW91WExoUTdHOHViZHUyYlN2eEhwVXFWU3FGU3E1NTdMSEhGQklTNG5Bc09UbFpNMmZPZERnMmR1eFlTZExGaXhmMTBVY2ZHZjI5ZS9kV1VGQ1FmSHg4bEpLUzRuRHRYWGZkVldENGJ1alFvVVV0SDBBUkVMNERBQUFBQUFBQUFBQUFBQURJeHdNUFBPQ3czMnExMnJSalkyUDF4UmRmRkxyZjZ0V3I4eDE3NnFtbjVPM3RMVGMzTnlVbkordkREeiswR2YvblAvOHBkM2QzU2RLVFR6NnA5UFIwU1ZLZlBuMDBldlJvU2RKbm4zMm1LMWV1R0d0NjllcGxkODdRb1VPMWQrOWVJMFMzYmRzMnZmLysrL3JwcDU5MDZOQWhZMTdMbGkzVnYzOS9tN1d1cnE0MjdkemMzRUsvK1ZZcGpSdjQ1c3laWTlmbjcrOXZQQ3U3YnQwNlJVVkZHV09PbnB1OTdqLy8rWS9jM0J4SGN3cjZ1L1hzMlZPU2xKQ1FZQk8rYTlldW5abzBhU0pKV3I1OHVjTzFvYUdoTXBsTU52OSsrdmo0cUhidDJobzRjS0NhTjIrZTc3a0FuRWY0RGdBQUFBQUFBQUFBQUFBQS9HRmtabWJxNU1tVFNrMU50UXZBM1NnNE9GakJ3Y0VsT2k5dmtLMGdGb3ZGdUltdXVIeDlmWTNmNTgrZlY2VktsWlNRa0NEcFdnQ3NkKy9la3E0RnR5NWZ2bXkzTGlzclM1OTk5cG5SMzZCQkE5V3JWOC91SEI4Zkg4MmNPVk12dlBDQ2Z2NzVaMG5Tc21YTGJNWUhEQmlnZnYzNnljWEZ4V2J0eFlzWGJkb1ZLMVlzMXJlV2hyVnIxeHEvOHo3ald4TDE2OWUzMmJja01qSXlTbVVmWjNUdDJ0VzRyZkQ2Zng4bWsrbVcxd0g4VlJDK0F3QUFBQUFBQUFBQUFBQUF0NzNjM0Z6dDJyVkx1M2Z2ZHVxMnRaS0c3MjYxeE1SRVZhdFdUV0ZoWVZxd1lJRysrdW9yTFZxMFNBTUhEcFNIaDRjazZiZmZmck1KSGxhdVhGbVNkUG55WmYzem4vOVVYRnljNHVMaUhONTZkMTFhV3BxcVZLbGloTyt1TTVsTTZ0Ky92M3IxNm1VWHZKTmtOeisvWjFWdk5IdjJiTHRiOHdxU25aMWQ2Snh5NWNybE8vYnFxNjhXcWJhZmYvNVp6ei8vdk5FMm1Vd0Y3dXZJOWYvUHl0S056d01YcEV1WExvcU1qTHlKMVFCL0hZVHZBQUFBQUFBQUFBQUFBQURBYlMwek0xTXJWNjVVY25LeVdyUm9vZHExYTZ0U3BVcE9oNlJLS2pRMFZOSFIwVTZ0R1RObWpPTGk0b28wTnk0dVRvOC8vcmphdDIrdkFRTUdxRTZkT3VyVXFaTTZkT2hnRTF5N2NiL3J0OUg1Ky90cjRNQ0JCWjVoc1ZnVUV4T2p6ejc3ekNiQTUrN3VycXlzTEZtdFZpMVlzRUN4c2JFYVAzNjhXclpzYWJOK3g0NGROdTBXTFZvVTZkczJiOTVjcEhtbEpURXgwV0Y0ME5HOGtoZ3laSWhjWFYyMWNPRkNCUVlHRnZnTWJVbHQzNzVkR3pkdVZIeDh2TzYvLy82YmRnNkFvaU44QndBQUFBQUFBQUFBQUFBQWJtdWJOMjlXV2xxYUJnMGFaTnp5VmhaT256NnRZY09HT2JVbUtTbXB5SE0zYmRva3E5V3FyVnUzYXV2V3JSb3laSWdHRHg0c056ZmJlTWZSbzBkdDJoczJiRkMvZnYwSzNkOXF0V3I2OU9uNjVwdHZqTDVLbFNycDZhZWZWbWhvcUpZdVhhcmx5NWNySnlkSHljbkpldjc1NS9Yd3d3L3JvWWNla2lRbEp5ZnI2NisvTnRhNnU3dmZ0aUd3dDk5K3UxVDN5ODNOMWZIang3Vi8vMzZiL3NURVJBVUhCeXNuSjBjNU9Ua2xQc2Rpc2VqbzBhTTZlZktramh3NVlqUDIrZWVmUzdKOW5oaEEyU0o4QndBQUFBQUFBQUFBQUFBQWJsdHhjWEg2NmFlZjlNQURENVJwOEU2U3JsNjlxb1NFaEp1eWQyNXVyazJ3VFpLYU5HbmljTzcyN2R0dDJxZE9uZEtCQXdmeW5YL2QrdlhyYllKMzN0N2Vpb3FLVXBVcVZTUkp3NGNQVit2V3JUVjE2bFRqTnIwUFAveFFHUmtaR2pseXBPYk1tYU9yVjY4YTYzdjE2cVh5NWNzWCtSdi9xTTZlUGF1eFk4ZnE4dVhMRHNkemMzUDE0WWNmNnIvLy9XK0p6NW95WllxbVRKbFM0QnhITno0dVdiSkVHUmtaMnJKbGl4NTQ0QUdic1hQbnp0azhNeHNhR2xyaU9nRmNRL2dPQUFBQUFBQUFBQUFBQUFEY3RnNGNPS0NBZ0FEVnJWdTNyRXU1cWZiczJhT1VsQlNqSFJJU29yQ3dNTHQ1UjQ4ZWRmaFU2c2NmZjF4bytHN3QyclUyN1I0OWVoakJ1K3NhTldxa1diTm1hY0tFQ1VwTlRaVWtyVml4UXNlT0hkT1BQLzVvekFzTUROU2dRWU1LLzdEL2lZMk5sYWVuWjVIbnA2ZW5xM2Z2M2tXZUwwa0xGeTUwMlAvMTExL3J3dzgvTk5yVHBrMVRVRkJRa2ZkMWQzZlBOM2dueWViNTNwTHk5L2N2Y0R3Z0lFQ3RXcld5Nno5Ly9yeGVmLzExNDJubXZQL3VMRisrM1BqdDZ1cXE4UER3VXFzWCtLc2pmQWNBQUFBQUFBQUFBQUFBQUc1YmlZbUpxbE9uVGxtWEllbmFqV0hSMGRGT3JSa3pab3ppNHVJS25iZHUzVHFiOW8yM2wxMzMwVWNmMmJSTkpwT3NWcXYyN2R1bmZmdjJxVm16WnZtZWNmTGtTWnQyZm4vWDRPQmd2ZmppaTNycXFhZVVtNXNyU1RiQnUzTGx5bW5TcEVsT2hlbHVoZURnWUlmOUZTdFd0R2xYcVZJbDM3bU9GUFRNNjZSSms5U2lSUXN0Vzdhc3lQc1ZwS0R3M1FzdnZLRDc3cnRQa20yZ1RwS09IRG1pNU9Sa1NkTGN1WE0xZCs1Y21jMW1YYnAwU1JzMmJERG1oWWVIeTgvUHIxUnFCVUQ0RGdBQUFBQUFBQUFBQUFBQTNNYXlzN01MREQvOUdhU2twR2ozN3QxRzI5UFRVeDA3ZHJTYmQvRGdRWnQ1OTl4emozeDhmTFJ0MnpaSjByeDU4L1RPTysvSTNkM2Q0VGszM3RCMi9XbFpSOExDd3RTOWUzZXRYcjNhcHQvVjFWWFBQZmVjNnRldlgvaUgzUUpMbHk3VmdnVUxuRm96WXNTSVF1Yzg4c2dqeHMxKzVjcVZVL3YyN1ZXalJnMWR1SERCSmlqWm9VTUhTZExRb1VNMWRPaFF4Y1RFeU1YRlJVRkJRV3JUcG8zOC9QejB6VGZmMkR3bHUyclZLdm40K0RnODEyS3hxRnUzYm1yU3BJa0NBZ0pzbm91dFVLRkN2dlgyNmROSEd6WnMwTm16WnhVZkg2KzMzbnBMa1pHUm1qZHZubkZybjhsazByLys5YTlDdngxQTBSRytBd0FBQUFBQUFBQUFBQUFBdHpXVHlWVFdKVWlTNHVMaTFMbHo1MUxmZCszYXRjckp5VEhhblRwMWtwZVhsODJjOVBSMHZmNzY2elo5Z3dZTlV2bnk1YlY5KzNaWnJWWWxKQ1JvN3R5NWV2TEpKeDJlRXh3Y3JQajRlS1A5K2VlZnEzUG56blpuV1N3V3JWbXpSbDkrK2FYZEhqNCtQcXBhdGFyVDMvaEhOM255WkVuWGJpaTg4WmJDNjZ4V3EySmpZNVdWbFNWSmlvNk9kbmpMM01pUkkrWGk0bUxYSHhNVEl5OHZMMDJjT0ZHU2xKQ1FVT1Q2M056Y05IYnNXRDM3N0xPU3BBMGJOaWdqSTBNN2R1d3c1blR1M0ZraElTRkYzaE5BNFFqZkFRQUFBQUFBQUFBQUFBQUFsQkdMeGFLMWE5ZmE5SFh2M3QybW5aMmRyWmRmZmxtLy92cXIwUmNXRnFiR2pSdExrdTY5OTE1dDM3NWRrclIrL1hvRkJRVnB3SUFCZG1kMTdOalJKbnlYa0pDZ1VhTkdxV2ZQbmdvS0N0TGx5NWYxODg4L2E5dTJiVFpuNVpXYW1xb25ubmhDdlhyMVVxTkdqWlNlbnE0ZmZ2aEJUei85ZFBIK0FLWE0wWE95NmVucE5yZjhWYWxTUldhejJXNmVNMkUzUjA2ZlBtMEU3MXhjWEZTclZpMkg4NjQvRDN1ajYwLzhGbGV6WnMzVXAwOGZmZnJwcDVKa0U3eno5ZlhWbzQ4K1dxTDlBZGdqZkFjQUFBQUFBQUFBQUFBQUFGQUU1Y3FWVTJCZ29GTnJrcEtTZFBYcTFYekh0Mi9mcmdzWExoanR1blhycWs2ZE9rYjc2dFdybWpadG12YnUzV3YwZVhoNEdMZWpTZEtZTVdQMHd3OC9LRDA5WFpLMFlNRUNaV1ZsNmVHSEg3YTVOYkIzNzk3YXNtV0xUcHc0WWZUOThzc3ZldmZkZHd2OGhnNGRPbWpmdm4zRy9sbFpXVnEyYkpuTm5Oc2xmTGR3NFVLN3ZqVnIxbWoyN05sR2U5cTBhUTZEY1NXOTFYRG56cDNHNzl6Y1hLMVlzVUlQUHZoZ2lmWjAxb2dSSS9UZGQ5L1pCUWxIakJpaGloVXIzdEphZ0w4Q3duY0FBQUFBQUFBQUFBQUFBQUJGVUxObVRVVkhSenUxWnN5WU1ZcUxpOHQzZlBueTVUYnR2TGZlSlNZbTZxV1hYcklKeTEzZnMzcjE2a2I3amp2dTBQang0elY5K25TamI4bVNKVHA2OUtqR2p4K3ZLbFdxU0xvV0huempqVGMwYTlZc202QllmcXBWcTZhUkkwZXFYYnQyaW8rUDE0c3Z2cWp6NTg4WHVzNlJIajE2Rkd2ZHJYTGpUWC9PUG5Wc3RWcTFaY3NXbTc0UFB2aEFnWUdCY25kM3QrbGZ0V3FWZkh4OGlyU25Nekl5TWhRVEUrUHdCcjkzMzMxWEdSa1o2dEdqaDF4ZFhaM2FGMEQrQ044QkFBQUFBQUFBQUFBQUFBQVVRVnhjWElsdlI4dnJ4SWtUTnNFOER3OFBoWWVIeTJLeGFOV3FWVnF5WklreU1qSnMxblRyMWszZHVuV3oyNnREaHc3NjhjY2Y5ZGxubnhsOSsvYnQwOUNoUTlXM2IxOE5IejVja2xTaFFnVk5uVHBWaHc0ZDB1Yk5tM1g0OEdIOSt1dXZ5c3pNbEllSGh3SURBMVcvZm4yMWE5ZE9MVnUybEl1TGl5UXBKQ1JFOCtmUDE2ZWZmcW90VzdibzdObXpjblYxVmRXcVZkVzBhZE5TKzV2Y1NvY09IZExNbVRObE5wdjEyMisvMll4NWVYblp0SE55Y2lSSkowK2VkTGpYOXUzYmRlclVLWnMrcTlXcTExNTdUZlhxMVN1MEZxdlZxcHljSExtNHVDZzdPMXRtczFtSER4OHU4cmQ4OXRsbldycDBxWDcvL1hlSDQrbnA2WXFPanRiS2xTdlZ2WHQzL2YzdmY1ZS92MytSOXdmZ0dPRTdBQUFBQUFBQUFBQUFBQUNBTW5Ebm5YY3FPanBhUzVjdTFmYnQyeFVlSGk0dkx5L0Z4TVRZM1lnblhRdmVUWmd3SWQvOXhvd1pvNnRYcitxTEw3NHcraXdXaXhvMGFHQTNOeXdzVEdGaFlVN1Y2K0hob1lFREIycmd3SUZPcmJ0ZE5XalFRR2xwYWNaenV0ZTV1TGpvbm52dU1kcnA2ZW5xMDZlUDNVMTBack5aMHJVYjV4WXNXR0QwMTY5Zlg5N2UzdHEzYjUrc1ZxdU9IVHRtczY1Mzc5NHltVXpHN1hwV3ExVldxMVZ1Ym01YXZueTVCZ3dZb0t5c0xMdDZ5NWN2bisrM09IbzZ1R3ZYcmpwMjdKaE5LREFwS1VrTEZ5N1VMNy84WXZOME1ZRGlJWHdIQUFBQUFBQUFBQUFBQUFCUUJDYVR5ZTRKMGNKa1pXVVYrSHhvYUdpb0prK2VyTE5uenhwaHJHSERoaWt1TGs3NzkrODM1dlhzMlZPUFAvNTRnYytobWt3bWpSOC9YcDZlbmxxNWNxVWtLVHc4WEczYnRuV3E1cHZocnJ2dU1tN1JLNHFjbkJ5bmJuNHJEamMzTjkxOTk5M2F2bjI3MFZlcFVpVU5IejVjTldyVU1QcDhmSHhVdlhwMXUrZGNyei85Ky9iYmJ5c3hNZEhvSHpSb2tKbzJiYXFaTTJkcTY5YXREcysrSHJqTEt6UTBWRDQrUG1yY3VMRysrKzQ3bXpGM2QzY0ZCUVhsK3kzKy92NUtTVW1SSkxtNnVtck1tREhxMGFPSHJseTVvcWlvS0pzbmNTdFdyS2lSSTBmbXV4ZUFvaU44QndBQUFBQUFBQUFBQUFBQVVBUjE2dFJSZEhTMFUydkdqQmxqODdSc2ZxNEh1YVJyb2JCSmt5WnAxS2hSdW5MbGlpWk9uS2o3N3J1dlNPZVpUQ2FOR2pWSzk5eHpqK2JNbWFOSEgzM1VxWHB2bGxkZWVVV2VucDVGbnArZW5xN2V2WHNYT20vQWdBRWFNR0JBc2V0NjVwbG5OSDc4ZUxtNHVNaHNOdWNicnF4VHA0NU4rTTdkM1YyUFBQS0lKR253NE1INjVaZGZkUGp3WVRWdDJsU3RXN2VXSkUyYU5FbGR1M2JWMnJWcmRmVG9VVjI0Y0tIQVdobzFhaVJKYXRLa2lVMzQ3bnFZcnFEZzU3aHg0elIxNmxRRkJ3Y3JNakxTdU8zUXc4TkR6ejMzbkZxMmJLbjU4K2NySlNWRmp6MzJtSHg4ZkFyLzR3QW9GT0U3QUFBQUFBQUFBQUFBQUFDQWZEejAwRVBHNzRDQUFLZlhkKy9ldmREUWxTTyt2cjU2NmFXWDVPdnJxOHFWS3p1OXZtWExsbHEwYUpIYzNNb21HaElSRVdIVGRyWU9zOWxzdDBkeDFheFowMmF2dk0rM3VydTdGK2sydzM3OStxbFpzMlp5ZDNkWFFFQ0E2dFNwWTRRSmc0S0NGQlVWcFk4Ly9sZ2RPM2EwV2RlOGVYTTFiOTVjMHJYYi9LNWN1YUtyVjY4cUp5ZEh1Ym01a3E0RkpsMWRYZVh0N1MxSnV2ZmVlNVdUa3lOUFQwOVZybHhaRFJzMlZNV0tGVzMyclZPbmpucjA2R0cwMjdWcnA0a1RKNnBUcDA0cVY2NmNYZjEvKzl2ZjFMWnRXMjNhdEVtZE9uVXE5SHNCRkkzSld0RGRwZ0FBQUFBQUFBQUFBQUFBQUdWbzFxeFphdE9telczeGRDb0E0TS9GVk5CYjNrVlE5TWUwQVFBQUFBQUFBQUFBQUFBQUFBQ0FKTUozQUFBQUFBQUFBQUFBQUFBQUFBQTRyV3dlOWdZQUFBQUFBQUFBQUFBQWxLbUVoQVJWcVZKRlpyUFpibXpMbGkycVhidTJhdGFzcVJLK3hpYXIxZXJVSHVucDZjWnZrOGtrYjIvdklxL2JzR0dEMFE0TkRWVllXSmdrYWMyYU5XclpzcVVxVjY1Y3BMMldMMTl1L0s1VHA0N3V2dnR1dXptWExsM1N3WU1IalhhTkdqVVVIQnhjNEw1Nzl1eFJkbmEySktsQ2hRcEdmUUFBNEkrSjhCMEFBQUFBQUFBQUFBQUEvTVZZclZZOTlkUlR5c2pJVU5PbVRSVWVIcTVPblRwSmtwS1NrdlRLSzY5SXVoWVFHenAwcUNJaUlvcDF4bGRmZmFYRml4ZnI4Y2NmVjZ0V3JZcTBybmZ2M3NadkR3OFByVjY5dWtqck1qTXo5YzQ3Nzlqc0V4WVdwcGlZR0MxZnZsd1ZLbFRRczg4K3F4WXRXaFM2VjB4TWpQRzdSNDhlRHNOMzgrZlAxN3AxNjR4MmRIUjBnWHZ1Mzc5Znp6Ly92TkVlUEhndzRUc0FBUDdnQ044QkFBQUFBQUFBQUFBQVFCbDY1WlZYOVB2dnY5K1V2ZDk0NHcySC9ZY09IVkpLU29va2FkZXVYZkx6OHpQQ2Q5dTNiemZtcGFXbEZmbTJ1THd5TWpJMFljSUV4Y2ZIUzVKZWUrMDFSVWRIcTJyVnFrN3ZWVlNlbnA0MjdlenNiTVhIeHlzMk5sYlN0Vzk1L3Zubk5YcjBhSnVBWDNIczNidFg2OWV2TjlxK3ZyNzY5dHR2OWUyMzM5ck5iZG15cGVyWHI2OUZpeGJaOVAvKysrLzY4TU1QN2VZLy9QRERTazVPMXNDQkF3dXNvVy9mdmxxeFlrWHhQa0RTdEduVDFMcDE2Mkt2QndBQWhPOEFBQUFBQUFBQUFBQUFvRXdkT25SSXYvMzIyeTA5Yyt2V3JUYnQ4UEJ3NC9kWFgzMWwvUGIyOW5aNDYxdGh2THk4MUxCaFF5TjhsNTZlcnFsVHArcnR0OTkyK014dGFmRHc4TEJwWjJkbkt5UWtSRE5uenRRTEw3eWdpeGN2eW1xMUtqbzZXbWF6V1JFUkVWcTJiSm1XTEZsaXJDbktMWHVuVHAzU3E2KytLcXZWYXZTbHBxYnFQLy81ajhQNXZyNitTazVPMXVIRGgyMzYxNnhaNDNEK3d3OC9YR2dOQUFEZzlrRDREZ0FBQUFBQUFBQUFBQUQrUXE1ZXZhb3RXN1lZYlg5L2Z5TmdkL3o0Y2NYRnhSbGpRVUZCMnJGalI1SDNidGl3b1FJREF5VkpJMGVPMUw1OSsvVExMNzlJa2s2Y09LRjMzMzFYNDhhTks0M1BzT1BtNWlZM056ZFpMQlpKMTc1VGt1clhyNi9aczJjck1qSlNTVWxKYXRXcWxicDA2U0pKc2xnc3VuTGxTcEhQT0g3OHVKNS8vbm1scGFVVmVjMzU4K2Z0YnIyN0djcVZLeWNYRnhkSnN2a21zOWtzVjFkWHUzNEFBRkJ5aE84QUFBQUFBQUFBQUFBQTRDL2s2NisvMXFWTGw0eDJseTVkak5EV2pUZS9IVDkrWEsrODhrcVI5MzcyMldlTjhKMm5wNmNtVHB5b3lNaElZM3pyMXEwYU9IQ2dBZ0lDU3ZJSitmTDA5RFMrTFcvUXJHclZxb3FLaXRLcVZhczBmUGp3WXUxOTRjSUZUWnc0VVZsWldVYmZZNDg5cGc0ZE91aUZGMTdRenovL3JORFFVRVZGUmRuY3dqZDE2bFNscDZmYnJFbEpTZEh5NWNzbFNYMzY5TkhvMGFOdHpxcFFvWUltVDU0c1NUcHc0SUR4ZEs0a296ODRPTmptMmRuSmt5Y2J6OGgyN3R6WjZCOC9mcndSTnN6YkR3QUFTbzd3SFFBQUFBQUFBQUFBQUFDVW9ZOC8vcmpRT2R1MmJkTzBhZE5zK2padTNGaXM4MjRNMkhYcjFrMlNsSnljck0yYk54ZHJ6L3cwYmRwVVhicDAwVmRmZmFWZXZYcHA4T0RCOHZiMkx0VXo4c29idnN2TXpGUmlZcUxPbmoycmMrZk9HZi83eUNPUDZQZmZmN2NKdEJWRlFFQ0FIbjMwVWMyYk4wK1MxSzlmUC9YdDIxZnA2ZW5Lek15VUpNWEZ4U2txS2twOSt2VFI1MUdyS21zQUFDQUFTVVJCVko5L3J2ajRlSVdFaEtoOSsvYmF0bTJibWpScG9uLys4NTg2Y2VLRVltTmpsWldWcFU4Ly9WUjMzWFdYN3J2dlB1TXNkM2QzdFcvZlhwTDliWFhYK3dFQVFOa2pmQWNBQUFBQUFBQUFBQUFBZnhFSERoelFzV1BIYlBxcVZhc21TZnJ2Zi8rcjdPenNVai96c2NjZTA2QkJnNHh6U3R2dnYvK3VoSVFFSlNRazJOeEt0My8vZmcwWk1pVGZkZWZPblhQNnJGNjllaWt4TVZIKy92NGFNR0NBSk1uSHgwZFRwa3pSdUhIajVPdnJxMzc5K3Nsa01tblRwazJTcE11WEwydkpraVZhdjM2OVdyZHVMWlBKcERwMTZtakNoQWw2ODgwM05XclVLSnZnWFhITm1UTkhNVEV4ZHYwTEZpelEwcVZMUzd3L0FBQ3dSL2dPQUFBQUFBQUFBQUFBQVA0aWxpeFo0ckQvM0xseldyOSt2ZEd1VUtHQzNudnZQVDM0NElORzM5MTMzNjBYWG5paHdQM3pQcmVhZDY4S0ZTb1liYXZWNmpBazVvakZZdEY3NzczbmNLeERodzZTcEhIanhoVnByeHVkT25YSzZUVnZ2LzIyY1dQZWdnVUw3TWF2WExtaU1XUEcyUFFsSlNVVitOenI3Tm16Tlh2MmJFblNIWGZjVWFTYkVCMUpUazUyMkorU2txS1VsSlJpN1FrQUFBcEcrQTRBQUFBQUFBQUFBQUFBL2dJT0hqeW8vZnYzT3h5Yk0yZU9MQmFMMFg3d3dRZDF4eDEzMk14eGRYV1ZqNDlQb2VmczJiTkh2L3p5aTExL3ZYcjFWTDkrZmVYbTVtckZpaFZGcXRsaXNlUTd0MGFOR2dvUEQ1ZkpaSkxWYWkxd0gzOS9mMVd2WGwwMWF0UlE5ZXJWRlJ3Y3JQcjE2K3ZNbVRORnFnTUFBTUFSd25jQUFBQUFBQUFBQUFBQTRFQm1acVpPbmp5cDFOVFVRc05kd2NIQkNnNE92a1dWT1M4M04xZno1czF6T0xabnp4NTkvLzMzUnJ0eTVjcnEyYk5uc2M5YXUzYXRkdTdjYWRjL2NPQkExYTlmdjlqN091THA2YW5Bd0VDZFAzOWVibTV1Y25WMU5aNmVOWmxNbWpObmpvS0RnK1h0N2EzczdHeWRQWHRXdFd2WExyWHpTK1AvODk5KyswMlptWmwyL2RkdnE3dDgrYkxEL2h1RGtOT21UVlByMXEwbHllYW12Y2pJU0hYcDBzV3V2eVNXTFZ0V0t2czRJeTB0N1phZkNRQkFZUWpmQVFBQUFBQUFBQUFBQUVBZXVibTUyclZybDNidjNxM2MzTndpcjd1ZHczZXJWNjlXZkh5OHc3R0dEUnVxWXNXS3VuanhvaVJwNU1pUk1wdk5kdlAyN3QyYmIzaXJXclZxV3J4NGNla1Y3SVJubjMxVzVjdVhWMUJRa0diUG5xMTE2OVpKdXZhOGJiVnExZVR0N1MxSit1U1RUN1I0OFdMZGQ5OTlldmpoaDFXelprMm56L0x3OEREMnUzcjFxdDU5OTkwUzEvL3FxNjlxMzc1OWNuRnhNZmFXcFA3OSt6dWNmNzMvMldlZkxmSFp4WFgyN05sYmZtWnFhdW90UHhNQWdNSVF2Z01BQUFBQUFBQUFBQUNBLzhuTXpOVEtsU3VWbkp5c0ZpMWFxSGJ0MnFwVXFaTEtsU3RYMXFXVnlIZmZmWmZ2bUkrUGowYU5HcVZYWDMxVkhUdDJWSWNPSFc1cUxhNnVydHE0Y1dPKzQza0RmaDRlSGxxOWVuV0IrelZxMU1qNFhhbFNKWnV4Q3hjdXFFS0ZDa3BPVHRiSEgzOHNxOVdxYmR1MjZmdnZ2OWRISDMza2RPMGpSb3pRaUJFampEcTdkKy91OUI2T2pCMDd0a1MzRFVyWGJyNXpjWEd4NjMvcnJiZjA5dHR2bDJqdkd6MzU1Sk9sdWw5aFpzMmFkVnVIV3dFQWYxMkU3d0FBQUFBQUFBQUFBQURnZnpadjNxeTB0RFFOR2pSSWxTdFhMdXR5U2sxSVNJaDI3OTR0U2ZMeThsSkdSb2JOK1AzMzM2OXZ2dmxHNDhhTksvRlpVNmRPTlg2WDFqT25SWFhISFhmWXRKT1NrbFNyVmkzTm5qM2JlSTVXdW5hN241ZVgxeTJ0N1dhN2V2V3F3LzdzN0d4bFoyZmY0bW9BQVBocklId0hBQUFBQUFBQUFBQUFBSkxpNHVMMDAwOC82WUVISHZoVEJlOGtxVTZkT3BLa1dyVnFxVUdEQnNiVHJOZVpUQ1pObmp5NTBEMEdEeDdzY016VDA3TjBDaTJoRzIrK08zdjJySDcrK1djamVDaEp6Wm8xVTdkdTNVcjEzTWFORyt0dmYvdWJVMnVpb3FJS0hMLytwTzIzMzM1cjg2VHY5ZjdBd0VBbnF3UUFBS1dOOEIwQUFBQUFBQUFBQUFBQVNEcHc0SUFDQWdKVXQyN2RzaTZsMU5Xc1dWUFN0ZWROdi83NjYyTHQ0ZWZucDNidDJwVmlWYVh2eHFkSk4yN2NxSk1uVHhwdFQwOVBUWmd3b2RUUDlmUHpLL1YvYis2ODgwNUowb2tUSnh6MlM4cjMrZDY4Tnc1R1JrYXFTNWN1cFZvYkFBQzRodkFkQUFBQUFBQUFBQUFBQUVoS1RFdzBib2o3c3drS0NsSkVSSVNhTkdsUzdQRGRIMEZnWUtCOGZIeVVucDR1U1lxUGp6ZkdUQ2FUSWlNamI4cU5jZHUyYmRPMmJkdEtmVjhBQUhCN0kzd0hBQUFBQUFBQUFBQUFBSkt5czdQbDYrdGIxbVhjRkc1dWJob3paa3lKOXNqS3lsSlNVbEsrNHo0K1B2TDI5aTdTWGprNU9VcE5UWlcvdjMrSmFuTGt6anZ2MUlFREIrejZSNDBhcGZ2dXU2L1V6eXRMZVcrNHk4K01HVE0wWThZTXUvNS8vL3ZmaW9pSXVCbGxBUUR3bDBINERnQUFBQUFBQUFBQUFBRCt4MlF5bFhVSk40M1piQzdSK2tPSERtbnc0TUg1amc4ZlBsd0RCZ3dvZEorVEowOXF4b3daNnRxMXEzcjA2RkdpbWh6eDgvT3o2K3ZUcDQvNjlPa2pTZHE1YzZjdVhMaFFxayt4dG0zYlZ2MzY5U3YyK21yVnFqazEzMkt4Nk5kZmZ5MzJlUUFBb0hRUXZnTUFBQUFBQUFBQUFBQUEzSFJYcjE3Vm9rV0x0R3paTWxrc0ZyVm8wYUpVOTA5SlNkR2JiNzZwWGJ0MjJmVFhyRmxUbzBhTk10cmZmLys5UHYvOGN5MWN1RkE5ZXZUUXhvMGJTM3gyV2xxYVRwdzRVZXoxSjA2Y1VPdldyWXYwSk82TEw3Nm9IMzc0NFU5M2l4OEFBSDlFaE84QUFBQUFBQUFBQUFBQUFEZmR5cFVyWmJWYWpYWnAzZHhtc1ZpMGR1MWFMVjY4V0pjdVhiSWJQM1Btakg3ODhVZUZoWVZKa3VMaTRpUko2ZW5wK3ZISEgwdWxoaDkvL0xIRWV3VUdCdHFFN3l3V2l3NGVQS2h2dnZuR1p0N09uVHNsWGJ2Sk1ML2dZTjduYUNNakkwdjFsajhBQVBEL0ViNERBQUFBQUFBQUFBQUFnREx5NUpOUEZtbGVhbXBxc2RmZWZmZmRCVDRYVzFTTkdqWFN1SEhqOGgwUENBaXdhZWNOMmpscTUrYm1scmltaElRRVRaNDhXZWZPbmN0M2p0VnExZFNwVXpWbHloVFZxbFZMeDQ4Zk44WWFObXpvY0g1Wmk0Mk4xZnZ2djYvTXpNeXlMZ1VBQUJTQThCMEFBQUFBQUFBQUFBQUFsSkdEQncvZTlMWCsvdjdGUGlNdlQwOVAzWG5ublVXZW41eWM3TERmYkRacnlKQWg2dGV2WDRscnFsS2xpbDFZenRmWFY1R1JrWXFLaWxKS1NvcWthK0hGQ1JNbXlOUFRVeGFMeFpqYnJGa3pTZEtWSzFmMDY2Ky9xbHk1Y2piaHZLS0tpSWpRdi8vOWI2ZldKQ1VsNVJ1S2RIVjFMVFI0bDUyZHJaeWNuRUxQeWMzTkxYQ2VxNnRyb1hzQUFBREhDTjhCQUFBQUFBQUFBQUFBQUVyZGxpMWI3UHBDUWtMMGYvLzNmNnBWcTFhcG5HRTJtelY2OUdoTm5qeFprbFNqUmcxTm56NWRWYXRXMWZqeDQvWGlpeS9haFBQeUJ0cjgvZjNWdUhGalNkZUNiQ05HakhCNEc1KzN0M2VoZFp3NWMwYnIxcTF6cXZhMHRMUjh4MEpDUWh6MkJ3WUdxa1dMRnFwYnQ2NmlvcUswWWNPR1FzK1pOV3VXWnMyYWxlOTRmay9YQWdDQXdoRytBd0FBQUFBQUFBQUFBQUNVdW52dXVVZG1zMW5aMmRtU3BCNDllbWpVcUZFeW04MmxlazdyMXEzVm9FRURWYTllWFU4ODhZUThQRHdrU1czYXROR2tTWlAwMm11dkdUWGs5ZUNERDhyRnhVV1NWTDU4ZVRWbzBFQ0hEeCsybTFldlhyMUNhemg0OEdDSmJqRzhVZTNhdFdVeW1XUXltZFNvVVNPMWJkdFdyVnExVW5Cd3NDUVpOL29CQUlDeVJmZ09BQUFBQUFBQUFBQUFBTXJJbi9uV3NkRFFVSTBjT1ZMdnZmZWVKa3lZb0M1ZHV0eTBzMTUrK1dXVkwxL2Vycjk5Ky9hcVY2K2VWcTVjcVI5KytFSG56NStYbDVlWGV2WHFwVjY5ZXRuTWJkaXdvVTM0em1ReXFYUG56bXJidHUxTnF6cy9IaDRlbWpKbGlzTEN3aHgrRndBQXVEMFF2Z01BQUFBQUFBQUFBQUNBdjVCV3JWcXBZc1dLUlpvN2NPQkE0M2YxNnRXZFBxdFhyMTVxMUtpUlFrTkRuVjdyaklJQ2FvR0JnUm96Wmt5aGUvVHQyMWV0V3JXU201dWJQRDA5RlJnWVdPQ1RzNDBhTlRKK3QydlhUdjM2OVhPcTVwU1VGTDMwMGt0Rys4WnZLQ2owNSsvdi82Y09iZ0lBOEVkaHN1Wjk0QjRBQUFBQUFBQUFBQUFBL3FKbXpacWxObTNhbE1sTlp3RHl4MytiQUlDYnhXUXltVXF5M3FXMENnRUFBQUFBQUFBQUFBQUFBQUFBNEsrQzhCMEFBQUFBQUFBQUFBQUFBQUFBQUU0aWZBY0FBQUFBQUFBQUFBQUFBQUFBZ0pQY3lyb0FBQUFBQUFBQUFBQUFBQUFBRkN3cEtVazVPVGxHdTFxMWFzWGU2L1RwMDlxL2Y3L1I3dG16WjRscUswaE9UbzVTVWxLTXRwK2ZuOHhtODAwN0R3QnVKY0ozQUFBQUFBQUFBQUFBQUFBQWhlamN1YlB4dTMvLy9ucjAwVWZ0NXJ6MzNudGFzV0tGMGY3MDAwOVZ2bng1WGJod1FaczJiVksvZnYzazRsSzhSd3FmZlBKSkpTVWxTWkpNSnBPKy9QSkxtVXltWXUxMTVNZ1J6WjA3MTJqbkRkOGxKeWRyMUtoUnhkcjN0ZGRlVTJob3FFMWZZbUtpaGcwYlpyUm56cHlwSmsyYVNKSXlNek9WbnA1ZXJMTUk4UUc0SFJDK0F3QUFBQUFBQUFBQUFBQUFLQVUzaHVGTUpwUFdyRm1qK2ZQbkt5TWpReWRPbk5Denp6NWJyQUJlYm02dThkdlQwN1BZd2J1aW5KT1dsbGFzdFJhTHhhbjVhOWFzVVV4TVRMSE9ldU9OTjNUMzNYY1hheTBBbEJiQ2R3QUFBQUFBQUFBQUFBQUFBS1hBYXJYYTllM2V2VnNaR1JtU3BDMWJ0c2hzTmlzeU10SVlQM1hxVkpIMnZuanhvdkhidzhPanlPc3FWcXdvWDEvZklzMzlJeWxYcmx4Wmx3QUFoTzhBQUFBQUFBQUFBQUFBQUFDdXMxcXQrdW1ubjdSanh3NVZxRkJCLy9yWHY1eGFtNWZaYk5aenp6Mm5DUk1tNk1TSkU1S2tEUnMyeU5mWFZ5TkhqcFFralJneHd1a2FVMUpTaXJ4dStQRGhHakJnZ05OblhKZjNtZGdiSlNRazJEd3BleXNSdmdOd095QjhCd0FBQUFBQUFBQUFBQUFBYm11T2JwUzdXUTRkT3FRbm4zeFNrbFMrZkhuMTZ0V3J5RUd2RzU5ZE5adk5jbkZ4MFVzdnZhUXhZOFlvTlRWVmJtNXU4dkh4a2RWcXZXbFB4K1pYMjhHREJ5VkpaODZjc1JuNy92dnZKVW4zM0hPUDNick16RXlscDZjNzNQUDZqWDZPZE83YzJXSC9VMDg5SlVtcVZxMmFJaUlpYk1iV3IxOHZWMWRYaCtzKytlUVR6WjgvMzJoN2Uzdm5lellBM0NxRTd3QUFBQUFBQUFBQUFBQUF3RzNMYkRZck5UWDFscDBYRmhhbWdJQUFYYmh3UVpjdVhkTFdyVnZ6RFpMZEtDY254L2p0NnVvcUZ4Y1hTVkxseXBVMWFkSWt6WnMzVDA4Ly9iUkNRME52U3UwRlNVdEwwelBQUE9OdzdIci94bzBiN2NZbVQ1NThVK3R5NU5peFkvTDA5SlNIaDRmYzNOeVVrcEtpelpzM0crTW1rMGwrZm42M3ZDNEF1QkhoT3dBQUFBQUFBQUFBQUFBQWNOdXFWcTJhZnYzMTExdDJuc2xrMHYzMzM2OFZLMVpJa3I3NDRvc2loKy95M254MzQyMTVUWnMyVlV4TWpOMXRkNDRDYjNuZGVPT2JsNWVYY2VPY3Y3Ky9waytmWGlaaHZwdnB6VGZmVkh4OGZMN2p0V3ZYbHBlWDF5MnNDQUFjSTN3SEFBQUFBQUFBQUFBQUFBQnVXMDJhTkZGc2JLeU9Ieit1dW5YcjNwSXo4NGJ2RGg4K3JPVGtaTHM1YTlhczBlelpzL1BkSXpNenM4RFFYbUdoTzBtS2pZM1YrKysvYjdRYk5HaWd5TWhJUGZIRUUwcFBUMWRLU29vbVRweW9wNTU2U2gwNmRDaDB2K0o0N0xISEZCSVM0bkFzT1RsWk0yZk9kRGcyZHV4WVNkTEZpeGYxMFVjZkdmMjllL2RXVUZDUWZIeDhsSktTNG5EdFhYZmRWV0Q0YnVqUW9VVXRId0J1S3NKM0FBQUFBQUFBQUFBQUFBRGd0aFVhR3FwNjllcHAwNlpOOHZQelUrWEtsVy82bVhYcjFqV2VuclZhcmRxeVpjdE5Qek92MzM3N1RlKzg4NDYyYmR0bTlIbDVlU2t5TWxMQndjRjY4Y1VYOVgvLzkzK3lXQ3k2Y3VXS3BrK2ZydlhyMSt2eHh4OVg5ZXJWSGU3cDcrOXZCUDdXclZ1bnFLZ29ZNnlnSU9CLy92TWZ1Yms1anBmazV1Ym11NjVuejU2U3BJU0VCSnZ3WGJ0MjdkU2tTUk5KMHZMbHl4MnVEUTBObGNsa2t0VnFOZnA4Zkh4VXUzWnREUnc0VU0yYk44LzNYQUM0bFFqZkFRQUFBQUFBQUFBQUFBQ0EyMXFuVHAyMGN1VktmZlRSUjJyZXZMbENRa0pVcVZJbHU2ZGRTMU9yVnEzMHhSZGZTSkoyN2RwMTA4N0o2OVNwVTFxOWVyVysvUEpMWldWbEdmMXVibTRhTVdLRWZ2Lzlkd1VIQjZ0cDA2WjYrdW1uTldQR0RHVm5aMHVTOXU3ZHErSERoNnRWcTFiNnh6LytvWll0VzhyRnhhWEVOVjEvNHZaVzZ0cTFxN3AyN1NwSlJnRHZ4dWQ2QWVCMlFQZ09BQUFBQUFBQUFBQUFBQURjMWp3OVBUVnc0RUR0M3IxYnUzYnQwcDQ5ZTRxMHJrMmJObXJidG0yeHptelhycDFTVWxMVXFWTW50V25UUmhFUkVUYmpEUnMyMU1pUkkyMzZsaXhaWWhOV3UvUE9POVdwVTZkOHo4akp5VkZjWEp6Mjd0MnJuVHQzS2k0dXptNk91N3U3SG52c01hMVlzVUtKaVlucTNMbXpSbzRjcWZ2dnYxK0JnWUdhTW1XS0xsNjhLT25hVFhUZmZ2dXR2djMyVzFXb1VFR05HemRXNDhhTjFiRmpSL242K2hiNHZZbUppYXBXclZxaGY1ZWI2WHJncmlpNmRPbWl5TWpJbTFnTkFCU084QjBBQUFBQUFBQUFBQUFBQUxqdHViaTRxRTJiTm1yYXRLbE9uanlwMU5SVW0yZEpIUWtPRGk3MmVTMWJ0bFRMbGkzekhROEpDVkZJU0lqUnpzakkwUHo1ODIzbTVPVGtxRisvZnZudUVSVVZwUTBiTnVRN0hoUVVwTW1USjJ2NTh1VTZkKzZjSkduRGhnM2F2WHUzeG93Wm80NGRPMnJ1M0xsNi9mWFhkZkRnUVp1MWFXbHAyckZqaHc0Y09LQy8vLzN2Qlg3cmtDRkQ1T3JxcW9VTEZ5b3dNTERBWjJoTGF2djI3ZHE0Y2FQaTQrTjEvLzMzMzdSekFPQldJSHdIQUFBQUFBQUFBQUFBQUFEK01EdzlQZFd3WWNOYmV1YisvZnNMblJNZkgyOFhCang5K3JRdVhicWs4dVhMTzF3emZQaHdmZlBOTjdwOCtiSk5mN2x5NWRTN2QyODk5TkJEY25kM1YyUmtwQ3BYcnF5bFM1ZkthclVxTlRWVjBkSFJhdFNva1FJREF6VnIxaXh0MjdaTk1URXhTa3BLc3RtcmYvLys4dkx5a25UdFpyemp4NC9iZlU5aVlxS0NnNE9WazVPam5KeWNRcisxTUJhTFJVZVBIdFhKa3lkMTVNZ1JtN0hQUC85Y2tncTlpUThBL2dnSTN3RUFBQUFBQUFBQUFBQUFBRGhndFZyMThjY2ZhL0hpeFlYT1BYSGloTVAxZS9ic3lmZnBXWDkvZncwWU1FQUxGaXlRSkhsNGVLaExseTdxMzcrL0tsZXViTXh6ZFhYVnNHSERWSzllUGMyWU1VUHU3dTU2L2ZYWEZSZ1lhTXhwMzc2OTJyUnBvMDJiTnVuTEw3L1U0Y09INWVQam94NDlla2lTenA0OXE3Rmp4OW9GL2E3THpjM1ZoeDkrcVAvKzk3K0ZmbXRocGt5Wm9pbFRwaFE0cDF5NWNuWjkxNS90M2JKbGl4NTQ0QUdic1hQbnp0azhNeHNhR2xyaU9nR2dwQWpmQVFBQUFBQUFBQUFBQUFBQTNDQTFOVld2di82NnZ2dnV1eUxOLytHSEg0emY3dTd1eXNyS2tuVHRtZFg4d25lUzFMdDNieDA3ZGt6Tm16ZFhlSGk0Zkh4OEhNNDdmUGl3NXN5Wm80aUlDUDM5NzM5MytLU3UyV3hXdDI3ZEZCNGVycFNVRkowL2YxNmVucDVHVGZrRjd5UVYrb1N2TS96OS9Rc2NEd2dJVUt0V3JlejZ6NTgvcjlkZmYxM0p5Y2xxMGFLRndzTENqTEhseTVjYnYxMWRYUlVlSGw1cTlRSkFjYm1VZFFFQUFBQUFBQUFBQUFBQUFBQzNreDA3ZG1qNDhPRkZEdDVkdW5SSnUzZnZOdG9SRVJFeW1VeVNwTjI3ZCt2aXhZdjVyblYzZDlmVFR6K3RpSWdJSTNpWG1KaW9YYnQyR2Yra3BLVG9wWmRlVWtwS2lwWXRXNlpaczJicHpKa3pEdXRZdkhpeEJnNGNxSjkvL2xuTm1qVXp4Z3A2NW5YU3BFbDY1NTEzaXZTdFJWRlErTzZGRjE3UTBxVkw5ZTkvLzl0dTdNaVJJMHBPVHBZa3paMDdWOW5aMlpLdWZkZUdEUnVNZWVIaDRmTHo4eXUxZWdHZ3VMajVEZ0FBQUFBQUFBQUFBQUFBNEgvZWYvOTlMVnUyektrMVgzLzl0U3dXaTlIdTBLR0R2di8rZTUwOGVWSVdpMFd4c2JFYU1tUkl2dXRuelpxbG8wZVA2dDU3NzlWOTk5Mm5nd2NQYXRHaVJjYjR2SG56WkRhYmpmYmh3NGMxZXZSb1BmTElJK3JidDY5TUpwTnljbkkwZXZSb0pTVWxTWktpbzZQVnJGa3pJOUJYcmx3NXRXL2ZYalZxMU5DRkN4ZTBidDA2bTNvbGFlalFvUm82ZEtoaVltTGs0dUtpb0tBZ3RXblRSbjUrZnZybW0yOXNucEpkdFdwVnZyZjBXU3dXZGV2V1RVMmFORkZBUUlETmM3RVZLbFRJOSsvUXAwOGZiZGl3UVdmUG5sVjhmTHplZXVzdFJVWkdhdDY4ZWNhdGZTYVRTZi82MTcveTNRTUFiaVZ1dmdNQUFBQUFBQUFBQUFBQUFQZ2ZGeGZiS0lYSlpOS3dZY1B5blcrMVdyVm16UnFqN2VucHFicDE2NnBObXpaRzM2ZWZmcXJVMUZTSDZ6TXlNclJyMXk0bEp5ZHIxYXBWK3VDREQrem0xSzFiVi9QbnoxZjM3dDJOdnF0WHIycnQyclZHS00zVjFWVURCZ3d3eGxOU1VyUmd3UUtiZlNaUG5xd2hRNGFvUVlNR0JYNVBiR3lzbGkxYnBxaW9LT01tdWh1TkhEbFNnd2NQdHZzbkl5TkRibTV1bWpoeG9qcDE2cVNBZ0lCOHo3cVJtNXVieG80ZGE3UTNiTmlncVZPbmF2UG16VVpmNTg2ZEZSSVNVdVE5QWVCbUlud0hBQUFBQUFBQUFBQUFBQUR3UDNtZmF2WHg4ZEhMTDcrc0J4OThNTi81YTlhc1VYeDh2TkZ1MDZhTlhGMWRGUjRlYnZSbFpHUW9PanJhNGZvZE8zYm82dFdyUnJ0ang0NE81M2w2ZW1yOCtQRjYvdm5uNWVIaElWOWZYNzN5eWl2eThmSFIwcVZMbFphV3B1N2R1NnRPblRyR21yVnIxOXJVVmhTblQ1OVdWbGFXcEd0QnhGcTFham1jbDV5Y3JLU2tKTHQvY25Oem5UcnZSczJhTlZPZlBuMk05bzRkTzR6ZnZyNitldlRSUjB1MFB3Q1VKc0ozQUFBQUFBQUFBQUFBQUFBQS85T29VU041ZUhnb0tDaEljK2ZPVllzV0xmS2RlK25TSlp2bllTVXBJaUpDa2xTN2RtM1ZyMS9mNlAvcXE2OXNibkM3YnYzNjljWnZzOWxzRTlwekpEdzhYSFBuenRYMDZkTlZyVm8xSlNjbmE4R0NCUm80Y0tEZWV1c3RkZXZXelpocnRWbzFmLzc4QXZlNzBjNmRPNDNmdWJtNVdyRmloVlByUzhPSUVTTVVIQnpzc0w5aXhZcTN2QjRBeUk5YldSY0FBQUFBQUFBQUFBQUFBQUJ3dTNCemM5UGd3WVBWdlh0MytmajQ1RHN2TnpkWGI3enhodExTMG95K1dyVnFLU3dzekdqMzdkdFgwNmRQTjlxelpzMVNRRUNBbWpadEtrazZjZUtFRGgwNlpJeTNiZHZXNFpuWjJka3ltODFHdTJiTm1zYnZnd2NQU3BLeXNyTDB4UmRmcUcvZnZtcmV2TG4yN3QwclNkcTdkNitPSERtaWhnMGJGdnJ0VnF0Vlc3WnNzZW43NElNUEZCZ1lLSGQzZDV2K1ZhdFdGZmozeWJ1bk16SXlNaFFURTZPRWhBUzdzWGYvSDN0M0hsL3psZmgvL0gxelpVK0VXRktSMUZKUmE2ZzFLS3BGVVh2NU12aHFxNG5hS1dPMHRGT2FqdXBERTBxcnBzcG9VYVdsaHJhSU1tanRiUzAvYW9rbHJZb2xhQkVoNi8zOWtjbm42K1ptdVRlcnhPdjVlTXpqY2MvNW5PM0dQSnJsdnM4NUN4Y3FJU0ZCUFh2MmxObHNkbWhjQUNnTW5Id0hBQUFBQUFBQUFBQUFBQUJ3andFREJ1UWFMSnMzYjU3Mjd0MXJWVGRvMENDcmNydDI3VlN6Wmsyam5KeWNyS2xUcHhvQnQ3VnIxMXExNzlhdG02VDBLMmJ2OWVXWFgrckdqUnVLajQ4My9uZmp4ZzBkUG54WXk1WXRzMnJicWxVclBmZmNjNUtrZ0lBQS9mM3ZmemVDZDZtcHFVcE5UZFc1YytleWZFL2ZmLys5WW1KaXJPb3NGb3RtelpxbHp6Ly9QTnV2eGIxdFUxSlNsSmFXcHNURVJLV2xwZW5Zc1dPNTlzdXdidDA2UGZmY2Mvcm1tMit5ZkI0Zkg2OEZDeGJvdWVlZTA4cVZLM1g5K25XN3h3YUF3c0RKZHdBQUFBQUFBQUFBQUFBQUFBN1l0bTJiNHVMaXJPb2FOV3FrRGgwNldOV1pUQ2FOR3pkT0w3LzhzbkVDWEhKeXNtYk9uS2s3ZCs2b1JZc1d1bkxsaWc0ZlBxd3FWYXJvc2NjZWt5VDUrL3RiamJOa3lSSXRXYklrMTNWVnJWcFZEUnMybE1sazBsdHZ2YVZtelpvWko4VEZ4OGVyYjkrK05pZlJaWnlvbDVDUW9NV0xGeHYxZGVyVWthZW5wMzc2NlNkWkxCYWRPSEhDcWwrZlBuMWtNcGxrTXBra3BRZnZMQmFMeXBRcG95KysrRUlEQnc1VVltS2l6UnE5dmIyelhmL0NoUXR0NnJwMDZhSVRKMDVZaFFJdlg3NnNKVXVXNk9MRmk1bzRjV0l1WHhVQUtEeUU3d0FBQUFBQUFBQUFBQUFBQUJ6UW9rVUxIVHg0VUxHeHNaTFNyNm9kTzNac2xtM3IxNit2d1lNSGEvbnk1VVpkZ3dZTjFMRmpSN200dUtoOSsvYTZjdVdLcmwyN1pnVFptalp0S245L2YyTjhlNWhNSm8wY09kSVlvMlhMbGxiUHZieThGQkFRWUhPZGEwQkFnQ1JwL3Z6NVZ2TU5IanhZalJzMzFydnZ2cXNkTzNaa09XZEc0TzVlUVVGQjh2THlVbkJ3c0E0Y09HRDF6TlhWVlZXclZzMzJQZmo2K2hxbjJabk5abzBhTlVvOWUvYlUzYnQzRlJrWmFYVWxidm55NVRWOCtQQnN4d0tBb3NDMXN3QUFBQUFBQUFBQUFBQUFBQTd3OHZMU2pCa3o1T0xpSWttYU5HbVNxbFdybG0zN29VT0g2cW1ubnBLVUhqQ2JQbjI2MFZlU0tsZXVyTHAxNnhwbFoyZG4vZU1mLzFDelpzMk1rK215NCtUa3BFY2ZmVlF6WnN5d0NkeGxWcXRXTGF1eXE2dXJubi8rZVVuU2tDRkRWTDkrZlVsUzQ4YU5GUklTSWpjM043MzIybXQ2KysyMzlmampqNnRDaFFvNWppL0pHS05SbzBaVzlSbGhPbGRYMTJ6N1pnUVlBd01ETldmT0hQWHMyVk9TNU9ibXBxbFRwMnJLbENueTlmV1ZKTDMwMGt1NVhnME1BSVhOWk1rY1FRWUFBQUFBQUFBQUFBQ0FCMUJFUklSYXRXcWwxcTFiRi9kU0FOeUhPblhxWkx3ZU1HQ0FRa05EOWRWWFgrbjI3ZHNhTW1SSXJ2M1QwdEwwejMvK1U2MWF0VkxqeG8zdG50ZGlzZWlQUC81UWFtcXF6VE96MlN4dmIrOWNBM29ab3FPamRmYnNXYm02dXFwQ2hRcXFWYXVXM04zZHJkYTRjdVZLUGZua2s2cFNwVXFXWTZTbXB1cnUzYnRLU2twU2FtcXEwdExTSktXZnZHYzJtK1hwNlNsWFYxZGR1SEJCTzNic2tMdTd1eXBYcnF4NjllcXBmUG55Vm1NZFBIaFFQL3p3ZzFFZU0yYU1ObTNhcEtlZWVzb3FuSGl2aElRRWZmZmRkMFl3RHdEeXc1UnhYR2hlK3hPK0F3QUFBQUFBQUFBQUFBRENkd0FjWjdGWWxNL2NCZ0NnR09VM2ZNZTFzd0FBQUFBQUFBQUFBQUFBQUhsQThBNEFIbXlFN3dBQUFBQUFBQUFBQUFBQUFBQUFjQkRoT3dBQUFBQUFBQUFBQUFBQUFBQUFIRVQ0RGdBQUFBQUFBQUFBQUFBQUFBQUFCeEcrQXdBQUFBQUFBQUFBQUFBQUFBREFRWVR2QUFBQUFBQUFBQUFBQUFBQUFBQndFT0U3QUFBQUFBQUFBQUFBQUFBQUFBQWNSUGdPQUFBQUFBQUFBQUFBQUFBQUFBQUhFYjREQUFBQUFBQUFBQUFBQUFBQUFNQkJoTzhBQUFBQUFBQUFBQUFBQUFBQUFIQVE0VHNBQUFBQUFBQUFBQUFBQUFBQUFCeEUrQTRBQUFBQUFBQUFBQUFBQUFBQUFBY1J2Z01BQUFBQUFBQUFBQUFBQUFBQXdFR0U3d0FBQUFBQUFBQUFBQUFBQUFBQWNCRGhPd0FBQUFBQUFBQUFBQUFBQUFBQUhFVDREZ0FBQUFBQUFBQUFBQUFBQUFBQUJ4RytBd0FBQUFBQUFBQUFBQUFBQUFEQVFZVHZBQUFBQUFBQUFBQUFBQUFBQUFCd0VPRTdBQUFBQUFBQUFBQUFBQUFBQUFBY1JQZ09BQUFBQUFBQUFBQUFBQUFBQUFBSEViNERBQUFBQUFBQUFBQUFBQUFBQU1CQmhPOEFBQUFBQUFBQUFBQUFBQUFBQUhBUTRUc0FBQUFBQUFBQUFBQUFBQUFBQUJ4RStBNEFBQUFBQUFBQUFBQUFBQUFBQUFjUnZnTUFBQUFBQUFBQUFBQUFBQUFBd0VHRTVZZEhJQUFBSUFCSlJFRlU3d0FBQUFBQUFBQUFBQUFBQUFBQWNCRGhPd0FBQUFBQUFBQUFBQUFBQUFBQUhFVDREZ0FBQUFBQUFBQUFBQUFBQUFBQUJ4RytBd0FBQUFBQUFBQUFBQUFBQUFEQVFZVHZBQUFBQUFBQUFBQUFBQUFBQUFCd0VPRTdBQUFBQUFBQUFBQUFBQUFBQUFBY1JQZ09BQUFBQUFBQUFBQUFBQUFBQUFBSEViNERBQUFBQUFBQUFBQUFBQUFBQU1CQlpZcDdBUUFBQUFBQUFBQUFBQUFBQUhnd1hiNTgyYXJzNStkWExITTdPenZMMTllM3lPWUdVRG9RdmdNQUFBQUFBQUFBQUFBQUFMaVBuVGh4UWlrcEtYbnUzNkJCZ3dKY1RjRWFNbVNJVlhuVHBrMHltODBPajNQcjFpMnRXTEZDOWV2WFY5dTJiUjJldTM3OStwbzdkNjdEOHdKNHNCRytBd0FBQUFBQUFBQUFBQUFBS0FZN2QrN1V2bjM3Y213emVmSmtUWnMyVFRkdjNzenpQRnUyYkxFcWQrclVLYzlqWlNVNE9GZ1JFUkVGT3FZak5tL2VySVVMRnlvK1BsNGJOMjVVOWVyVkZSZ1lLSXZGb3Q5Ly85MnVNWktTa25UKy9QbHNud2NFQk1oa01oWFVrZ0dVRW9UdkFBQUFBQUFBQUFBQUFBQUFpc0dwVTZjVUZSV1ZZNXZKa3ljWDBXb0tYbHhjbk1OOXJsNjlLaWNucDF6YlZhcFV5WGhkdFdwVkpTUWtTSklTRWhMMDVwdHY2b01QUGxCcWFxcUdEUnRtMTd6UjBkRTV0djNxcTYvazVlVmwxMWdBSGh5RTd3QUFBQUFBQUFBQUFBQUFBRkRnQmcwYTVIQ2Z6TmZRWnVmZTAvd2FOR2lnd1lNSGE5bXlaWktrbUpnWS9mT2YvMVJvYUtqRDh3T0FJd2pmQVFBQUFBQUFBQUFBQUFBQTNNZldyRmxqVmJaWUxPclhyNTl4RmEyenM3UFdyVnNuRnhjWGg4ZjI4L05UMTY1ZEhlNjNkT2xTaC9zVXBzR0RCMnYzN3QwNmMrYU1KT25iYjc5Vm56NTliSzdjdmRlOTErL1dyMTlmYytmT0xmUjFBaWhkQ044QkFBQUFBQUFBQUFBQUFBQVVnOURRVU9OMHRudURZSjA3ZDg3eHV0bmZmdnZOQ041SjBxT1BQcHFuNEoyVUhyNGJQSGl3dy8zdXQvQ2QyV3pXeElrVE5YYnNXRFZyMWt3dnZmU1NBZ0lDTkdyVUtFVkhSK2ZhLzlpeFkxYi9CdmZLS2NBSDRNRkcrQTRBQUFBQUFBQUFBQUFBQU9BK2xsMG9MTVBSbzBmdisrQllVRkNRQmc0Y2FGTWZIaDV1Vlg3dHRkZGtNcGxzMnExZXZWb25UNTdNY1k3YXRXdnI0NDgvVm1CZ1lQNFdDd0IySW53SEFBQUFBQUFBQUFBQUFBRHdnUHJqano4VUZSVlY2UFA0K3ZxcVhidDJ1Ylo3L1BISFpUYWJiZXEzYnQxcTF6eVpnM2R2dlBHR2twS1NzbXc3Yk5ndzQzVlFVSkJlZmZWVnUrWUFnQXlFN3dBQUFBQUFBQUFBQUFBQUFCNVE1OCtmMSt6WnM0dDdHWGwyNnRRcEhUOSszS2ErVjY5ZU9uLytmSUhNY2Y3OGVYbDVlYWw4K2ZJRk1oNkEwb1B3SFFBQUFBQUFBQUFBQUFBQVFDWUpDUW5hdjMrL1RwOCtyUnMzYnVUYXZsV3JWbXJkdW5XaHI2dERodzRhTkdoUXRzK1hMMSt1SFR0MkZQbzZISFhwMGlXdFhiczIxM1pmZmZXVm5KeWNiT3BqWTJPemJIL2d3QUV0WGJyVXByNVhyMTVXSjl2bEpqbzZPc2YyM2J0MzEvang0KzBlRDhDRGdmQWRBQUFBQUFBQUFBQUFBQURBUGFLam83Vmx5eGFscHFhcVNwVXFxbFdybGx4Y1hITHNrL202MDhMaTdlMnQ2dFdyeTJLeEtEbzYycWl2VkttU3lwY3ZMMjl2N3lKWmg2TisvZlZYZmZqaGg3bTIrK2MvLzFrRXF3R0Fna0g0RGdBQUFBQUFBQUFBQUFBQTRMK2lvNk8xZnYxNjFhNWRXeDA3ZHBTN3UzdHhMeWxMOGZIeEdqMTZ0RkYrK2VXWDFhMWJONGZIQ1E0T1ZrUkVoTVA5T25YcTVIQ2ZvclpseXhaSjB1SERoL004UnVYS2xWV2xTcFdDV2hLQVVvYndIUUFBQUFBQUFBQUFBQUFBZ05Ldm10MnlaWXRxMTY2dEhqMTZGUGR5Y3BTUWtHQlY5dkh4S2FhVkZLL0Jnd2RyOE9EQjJybHpwOExEdzdOczg5ZS8valhQNHc4WU1FQ2hvYUY1N2crZ2RDTjhCd0FBQUFBQUFBQUFBQUFBSUduLy92MUtUVTFWeDQ0ZGkzc3B1YnA2OWFwVnVXelpzbmthNTg2ZE96cHo1a3hCTENsSExWdTIxRnR2dldWVG4va0V2VTJiTnNsc050dTBlK09OTjdSNzkrNUNXeDhBNUFYaE93QUFBQUFBQUFBQUFBQUFBRW1uVDU5V2xTcFY3dHVyWnU5MTd0dzVxM0pBUUVDZXhvbU9qdGFJRVNNS1lra2xRb2NPSGRTelo4OGMyN3o4OHN0RnRCb0FKUjNoT3dBQUFBQUFBQUFBQUFBQUFFazNidHhRclZxMWluc1pWaXdXUzViMUJ3OGVORjRIQmdhcWZQbnlSYldrUEltUGo5ZlJvMGR6YlhmczJERTVPVG5aMU4rNmRhdEExdUhpNHZMQVh0RUxvT0FSdmdNQUFBQUFBQUFBQUFBQUFQZ3ZGeGVYNGw2Q0xseTRvSG56NW1uLy92MktpSWl3ZVg3NzltM3QyN2ZQS0FjSEJ4Zmw4dkxrMkxGamRwMG9OMm5TcEVKZHgrYk5tN1Y1OCtaQ25RUEFnNFB3SFFBQUFBQUFBQUFBQUFBQVFER0pqWTNWeVpNbnJlcU9IVHVtWThlT1NjbzZEUGpaWjU4cE1USFJLTy9Zc1VQMTZ0VlQ1ODZkSFo0L0tDZ29UNEcza25CVmJYSnlzcHlkbll0N0dRQktNY0ozQUFBQUFBQUFBQUFBQUFBQXhXRDY5T25hdFd0WGptM01aclBtekpsamxNK2NPYU9GQ3hkYXRZbVBqOWZzMmJPMWZmdDJqUmt6UnNPSEQ3ZDdEZTd1N25ya2tVY2NXM2dKc0hYclZxMVlzVUpMbGl5eHF1L2J0NjllZlBIRkhQcys4OHd6aGJrMEFLVUk0VHNBQUFBQUFBQUFBQUFBQUlCaUVCQVFrT056azhra3M5bXNCZzBhU0VxL01uWFJva1ZLU1VreDJyaTZ1aHFuNEIwNGNFQWpSNDdVaUJFajFMVnIxOEpiZUI0MGJOaFFvMGVQdHFuUGZJTGVnZ1VMNU9Ua1pOUHV3dzgvMU9IRGgrMmViOWFzV1RLWlRMSllMRmIxYTlldTFkcTFhKzBlQndCeVF2Z09BQUFBQUFBQUFBQUFBQUNnR05TcVZjdXFiREtaVksxYU5UVnUzRmlOR3pkV2NIQ3dQRDA5ZGVqUUlhMWN1VkkvLy95elZmdCsvZnFwZS9mdStzYy8vcUhvNkdoSlVrSkNnaUlqSTdWdjN6NU5uRGhSWmN1V3pYRU5SNDRjVWFkT25RcjJqZjNYODg4L2I3eXVXcldxWFNmczFheFpVMmF6MmFhK1o4K2VldXl4eHh5YTMyS3hLQ2tweWFFK0FPQUl3bmNBQUFBQUFBQUFBQUFBQUFERm9GYXRXdkx5OGxLelpzM1V2SGx6Tld2V1RMNit2cEtrMk5oWXJWcTFTcnQzNzliNTgrZHQrclpwMDBaaFlXRnljbkxTdkhuejlORkhIK21ycjc0eW51L2F0VXNuVHB6UWxDbFRIQTZ0RlpUQmd3Y1gyRmp0MnJYTDhmbTFhOWRzNmp3OFBHeE92dXZXclpzR0RScVU3VGlwcWFsNjdybm44clpJQUE4Y3duY0FBQUFBQUFBQUFBQUFBQURGSUNBZ1FHdldyTW55bWxWbloyZXRXN2ZPdUZMMlhuMzY5TkhJa1NObE1wa2tTV1hLbE5Hb1VhUFVxRkVqdmZ2dXU0cVBqNWVVSGtpYk1tV0tGaXhZWUhQS1htbnovZmZmVzVYOS9QejAxbHR2eWMzTnphcmV3OE5EZm41K2t0SlB4a3RNVEpTcnE2dnh0ZHk3ZDY5TmV3RElEdUU3QUFBQUFBQUFBQUFBQUFDQVlwSlY4RTZTS2xXcXBQNzkrMnY1OHVWR25aK2ZuOGFNR2FPUWtKQXMrN1JwMDBZMWF0VFFqQmt6ZFBic1dVbFM5KzdkY3d6ZStmbjVxV3ZYcmc2dmUrblNwUTczS1V5ZW5wN0c2MnJWcXVtZGQ5NVJoUW9WY3V5VG5KeXNmdjM2S1NrcFNhNnVyaXBUcG93UlhNd1FFQkJRS09zRlVEb1F2Z01BQUFBQUFBQUFBQUFBQUxnUDlldlhUK3ZXclpPSGg0ZDY5KzZ0bmoxN3l0WFZOY2MrL3Y3K21qZHZuaUlpSW5UeDRrV05HalVxeC9aK2ZuNTV1aDcyZmd2ZlRadzRVV0ZoWWZMMjl0YnMyYk5Wdm56NVhQdTR1TGlvVWFORzJyOS92Kzdldld2elBDQWdRSzFidHk2TTVRSW9KUWpmQVFBQUFBQUFBQUFBQUFBQTNJYzhQVDAxZCs1Y0JRWUdabnRDWGxaY1hWMDFkZXBVM2I1OVcyWEsyRVpEM25ubkhlTzF0N2QzbnRaV0VHTVVwUExseSt1VlYxNlJ2NysvVGZBdU1ERFFlRjJ1WERtclo2MWF0ZEtsUzVka05wdFZwa3daT1RzN3k5M2RYYlZyMTlhenp6NmI1ZGNQQURLWUxCYUxwYmdYQVFBQUFBQUFBQUFBQUFERkxTSWlRcTFhdGVLVUkrQUJ4bjhIQU9EQllqS1pUUG5wYjM4c0dnQUFBQUFBQUFBQUFBQUFBQUFBU0NKOEJ3QUFBQUFBQUFBQUFBQUFBQUNBd3dqZkFRQUFBQUFBQUFBQUFBQUFBQURnSU1KM0FBQUFBQUFBQUFBQUFBQUFBQUE0aVBBZEFBQUFBQUFBQUFBQUFBQUFBQUFPSW53SEFBQUFBQUFBQUFBQUFBQUFBSUNEQ044QkFBQUFBQUFBQUFBQUFBQUFBT0Fnd25jQUFBQUFBQUFBQUFBQUFBQUFBRGlJOEIwQUFBQUFBQUFBQUFBQUFBQUFBQTRpZkFjQUFBQUFBQUFBQUFBQUFBQUFnSU1JM3dFQUFBQUFBQUFBQUFBQUFBQUE0Q0RDZHdBQUFBQUFBQUFBQUFBQUFBQUFPSWp3SFFBQUFBQUFBQUFBQUFBQUFBQUFEaUo4QndBQUFBQUFBQUFBQUFBQUFBQ0Fnd2pmQVFBQUFBQUFBQUFBQUFBQUFBRGdJTUozQUFBQUFBQUFBQUFBQUFBQUFBQTRpUEFkQUFBQUFBQUFBQUFBQUFBQUFBQU9JbndIQUFBQUFBQUFBQUFBQUFBQUFJQ0RDTjhCQUFBQUFBQUFBQUFBQUFBQUFPQWd3bmNBQUFBQUFBQUFBQUFBQUFBQUFEaUk4QjBBQUFBQUFBQUFBQUFBQUFBQUFBNGlmQWNBQUFBQUFBQUFBQUFBQUFBQWdJTUkzd0VBQUFBQUFBQUFBQUFBQUFBQTRDRENkd0FBQUFBQUFBQUFBQUFBQUFBQU9JandIUUFBQUFBQUFBQUFBQUFBQUFBQURpSjhCd0FBQUFBQUFBQUFBQUFBQUFDQWd3amZBUUFBQUFBQUFBQUFBQUFBQUFEZ0lNSjNBQUFBQUFBQUFBQUFBQUFBQUFBNGlQQWRBQUFBQUFBQUFBQUFBQUFBQUFBT0lud0hBQUFBQUFBQUFBQUFBQUFBQUlDRENOOEJBQUFBQUFBQUFBQUFBQUFBQU9BZ3duY0FBQUFBQUFBQUFBQUFBQUFBQURpb1RIRXZBQ2hvQ1FrSmlvNk8xcWxUcDNUMzdsMzk3Ly8rYjNFdjZZRjM2OVl0SFRseXhDZy8vUEREQ2d3TXpMSFAvdjM3bFp5Y0xFa3FXN2FzR2pac1dLaHJCQUFBQUFBQUFBQUFBQUFBQUJ4QitBNmx5c21USnpWMjdGaFpMQlpKa3Nsa1VwY3VYVlNwVXFWOGpmdlh2LzVWL3Y3K2F0bXlwWm8yYlNvM043ZHMyNGFGaFNrbUpzWW9iOW15SlY5elM5S0pFeWVVa3BLUzUvNE5HalRJOXhyeVk5R2lSZHE0Y2FOUlhyQmdRWTd0RHgwNnBHblRwaG5sSVVPR0VMNERBQUFBQUFBQUFKUVlaOCtlMVo5Ly9tbVVtelJwa3EveDJPUU9BQ2hOYnR5NG9YUG56cWxTcFVxcVdyVnFuc2V4V0N3eW1VeEdPVEV4VWQ5ODg0MVJEZ2tKa2IrL3YwMi9xMWV2YXN1V0xmTHo4OU9UVHo1cDlTd3RMVTBSRVJGcTJMQ2hXclZxSlI4Zm56eXZEOENEZ2ZBZFNwWGF0V3VyUW9VS3VucjFxcVQwYjdaYnQyN1Z3SUVEOHp4bVRFeU1EaDgrck1PSEQydmp4bzNxMHFXTEprMmFwUGo0ZU4yOGVUUExiOWIyMnJsenAvYnQyNWRqbThtVEoydmF0R202ZWZObW51ZkpIQURzMUtsVG5zZktTbkJ3c0NJaUlySjg5dU9QUDJyVHBrMUcyY2ZIUjN2MjdOR2VQWHRzMnJabzBVSjE2dFRSMHFWTHJlci8vUE5QZmZycHB6YnRodzRkcXJpNE9BMGFOQ2pIOWZYcjEwOWZmdm1sSGU4a2ErSGg0UW9KQ2NsemZ3QUFBQUFBQUFEQWcyWEpraVZXZi8vUDcwWjlOcmtEQUVyNmdTMVMrbnQ0NDQwM2RQMzZkVW5TMDA4L3JiLys5YTkyOTA5TVROU3BVNmQwOU9oUjdkMjdWeTR1THBvOWU3YngvUGJ0Mi9yd3d3K05jc1dLRlcwK3oxKy9mcjNlZi85OVdTd1dlWGg0cUg3OSt2THo4ek9lYjl1MlRWRlJVWXFLaXBLVGs1T21UcDJxOXUzYjUvVXRBM2dBRUw1RHFXSXltZlQ0NDQ5cjNicDFSbDErdzNjN2QrNjBLcmRwMDBhUzlNTVBQeWdpSWtJVktsUlFjSEN3Um93WUlWOWZYNGZHUG5YcWxLS2lvbkpzTTNueVpNY1dmQitKaVluUjIyKy9iWnhFS0tYdllsaTJiRm1XN1gxOGZCUVhGNmRqeDQ1WjFYLzk5ZGRadGg4NmRHakJMUllBQUFBQUFBQUFnUHNRbTl3Qm9IUjdFQTVzeWZEb280L0sxZFhWS08vWnMwZHBhV2x5Y25LeWFuZm56aDFGUjBmcjh1WEx1bno1c243OTlWZkZ4TVRvOTk5L3R3a2duajE3VmpWcjFyUjduUjA3ZHRUbm4zK3V1TGc0SlNRa2FNNmNPWm8xYTVhazlNTjlQdnZzTTZOdDNicDExYlp0Vzd2SEJ2QmdJbnlIRXVIOCtmUDY5dHR2N1dwNzZkSWxxM0pNVEl6bXo1OHZGeGVYWFB2Mjdkdlg1b3JhNzcvLzNuanQ0ZUdocGsyYlNwSisrZVVYU2RLMWE5ZTBmZnQyVFpnd3dhNzFQU2hPblRybDhBK0FseTVkc3ZtRFFHRndjWEV4Zm9DN2UvZXVVZS9zN0N5ejJXeFREd0FBQUFBQUFBQzR2eFYwZ0NERHFsV3JyRGJlZCt2V3piaksxUkgycmk5ek1JSk43Z0JRK3BYbUExdDY5KzZ0Mjdkdlovdjg1czJiZXZycHA0MXkyYkpsdFdiTkdoMDllbFJUcDA2MWE0NjFhOWZhZFhyZXNHSERqTmQzN3R3eFh2LzAwMDk2N3JublpEYWJsWktTb29zWEx4clBMbDY4cU5EUVVFbVNtNXRicmlmUEFuZ3dFYjVEaVhEcDBxVjg3YWhhdjM2OVhlMDZkT2hnRmI0N2RlcVVZbUppakhLYk5tM2s3T3dzNmYvQ2Q1SlVvMFlOZVhoNDVIbDl1Vm16Wm8xVjJXS3hxRisvZmthd3pkblpXZXZXcmJNcllKaVpuNStmdW5idDZuQy9uRUp5MTY1ZDA4U0pFNVdZbUdqVXZmVFNTMnJmdnIzKy92ZS82L1RwMHdvS0NsSmtaS1RjM055TU5qTm16RkI4Zkx4Vm4rdlhyK3VMTDc2UWxCNk9IRGx5cE5WY1pjdVcxZXV2dnk1Sk9uejRzTlcvZFVaOVlHQ2cxZjkvWG4vOWRXT0gzYjEvOEpnd1lZSTZkKzVzVXc4QUFBQUFBQUFBUUZGamt6c0FBTmtyVjY2YzZ0U3BvMnJWcXRuVi92ejU4OWsraTQyTnpiTCsrdlhyeGhXNTkzNnVEUUQzSW53SDVHRHo1czFXNVNlZmZGSlMramZaWDMvOTFhaDNkWFUxZG8zZHVuWExxazlXdThrcVY2NnNGaTFhS0RRMDFFakszeHYyNnR5NWM0NjdGMzc3N1Rlclg3WWZmZlRSUEFYdnBQVHczZURCZ3gzdWw5TXY3eFVxVkZCb2FLZysrT0FEU1ZMLy92M1ZyMTgveGNmSEc3c0lvcU9qRlJrWnFiNTkrK3JmLy82M2NSeHd1M2J0dEhQblRqVnExRWpQUHZ1c3pwdzVvL1hyMXlzeE1WRnIxNjVWZ3dZTnJJNzJkWFYxVmJ0MjdTVFovaUtmVVE4QUFBQUFBQUFBUUVGd2QzYzN3bVU1U1VwS1VscGFtbEYyOUFON05ya0RBRElyYVFlMlNPbmZOMU5UVTNOc2s1S1NvakpseWhqdHM5S2tTUlBWckZsVFZhcFUwVU1QUGFScTFhckp6OC9QNGZVQ1FHRWdmQWRrSXprNVdmLzV6MytzNnBvMGFTSkpPbmp3b0ZYOThlUEhkZno0OFN6SGVlKzk5MnpxbWpWcnBoWXRXdGk5bHR4K1FUMTY5R2kyYlRJZlVWOVVldmZ1cmRqWVdQbjYrbXJnd0lHU0pDOHZMMDJmUGwxang0NlZqNCtQK3Zmdkw1UEpwTysrKzA2U2RQdjJiUzFmdmx5Yk5tMVNTRWlJVENhVGF0V3FwWmRmZmxsejVzelJpQkVqcklKM2VUVnYzang5OU5GSE52V0xGeS9XNTU5L251L3hBUUFBQUFBQUFBQkZxM3o1OG9VeWJ1YWdYZWJnUTNaZWUrMDE3ZHUzenlodjJMREJvWG5aNUE0QUQ0N1NlbUNMSksxY3VWS3BxYWs2ZVBDZ2R1ellvVjkrK1VWejU4NlZ0N2UzSkNrMU5WVXZ2dmlpQWdJQ05IRGdRRFZvMENETGNWNTg4VVhWcmwzYjRmVmx4YzNOVGV2WHI5ZjI3ZHYxK09PUHk5bloyZmk2QndZR2FzbVNKZHExYTVjQ0F3UDE4TU1QRXlZSGtDdkNkeWdSbWpkdmJoTWlHenAwcU5WOTYvUG16VlBkdW5XekhTTXFLa3F6Wjg4MnlpYVRTU3RXckxDNlp2WmUyN1p0c3puRkx1TUk5UU1IRGpqOEh1NVhmL3p4aDZLaW9ncDgzUG56NXh1NzR4WXZYbXp6L083ZHV4bzFhcFJWM2VYTGwzUDg0ZVc5OTk0endvd1ZLMWJVeXBVcjg3UzJ1TGk0TE92dlBUWVlBQUFBQUFBQUFGQnlyRjY5dXNqbWV1Kzk5NHhONWRsSlNrcXlLdmZvMFNQWGNUTUg5TmprRGdDNFYwazhzRVdTRGgwNnBGZGZmZFVvZi9EQkIzcmxsVmNrcFgvdnUzRGhnaTVjdUtCZmZ2bEZuMzc2cWJ5OHZQSTBUMlJrcE5XSnNWTDZMWFVIRHg3VStQSGpyZXBuenB5cDdkdTNLelEwVkFNR0RMQjZscEtTb25uejV1bVBQLzdRdUhIajhyUVdBQThXd25jb3NkcTFhNmRWcTFZWjVhaW9xQnpEZDVsL29HaldyRm0yd1R0SldydDJiWmIxS1NrcFZydlZTcnJ6NTg5YmhSSUJBQUFBQUFBQUFFRDJrcEtTYkU2SXk0Mmo3U1UydVFNQWlrNWhIZGdpU1UyYk5sVzNidDMwN2JmZlNwSzJidDJxWjU1NVJnOC8vTEErK2VRVG8xMVlXRmllZzNlU3RISGpScHU2Z3djUDZ1alJvemJodTNyMTZtbjc5dTM2L1BQUDljd3p6MWc5Kys2NzczVDkrblc1dTd1clZhdFdXZDUwQndEM0lueUhFcXQ5Ky9aVzRidHQyN2JwaFJkZVVObXlaVzNheHNURTZQRGh3MVoxWGJwMHlYYnNRNGNPNmV6WnM5aytpNCtQTjhvdnZQQ0NCZzBhWkpURHdzSVVFeE5qbEF0NkYwR0hEaDJzNXN0cytmTGwyckZqUjRIT1dSQUNBd1B6UGNiVnExZU40L1R2bGZHTC9PM2J0N09zei94RFduaDR1RUpDUWlSWjd4Q1pQSG15T25mdWJGT2ZIN3QzNzdhN3JZdUxpL3o5L1ZXbFNoV1pUS1lDbVI4QUFBQUFBQUFBQUFBQWNsSllCN1prOTVucnhJa1RiZW9pSXlNVkdSbXBzbVhMR2lmalpSZzllblNPOHpqNm1YeTNidDIwYk5reTNicDFTOXUyYmJONnRubnpaa25TODg4L3J3b1ZLamcwTG9BSEUrRTdsRmhCUVVHcVU2ZU9UcHc0SVVsS1NFalE2dFdyRlJvYWF0UDIwMDgvbGNWaU1jcisvdjVxMDZaTnRtTXZYNzQ4MjJlWnYzRS84Y1FURHE0OGY3eTl2Vlc5ZW5WWkxCWkZSMGNiOVpVcVZWTDU4dVhsN2UxZHBPdkpqcHVibXp3OVBTV2w3d0pjdUhCaHZzZDgrKzIzOWROUFA4bkp5Y2tZVzVMTlVjQ1o2elAvY0ZhVTl1elo0M0NmU3BVcXFXdlhyam1lekFnQUFBQUFBQUFBOXpPTHhhS0xGeThxTmpiVzVnclc3QVFHQmhiSVJ1N0NObm55WkUyZVBEbkhOcSs5OXByVkxUb0ZzVkgvUWQza3ZtalJvZ0laeHhFWEwxNHM4amtCM0wvdTNMbWpjK2ZPNmNhTkcxYWZPV2VscUw2WGxkUURXKzRYcnE2dUdqWnNtUHo4L05TOGVYUE5uei9mZUJZZUhxNjFhOWVxVDU4K3hiaENBQ1VKNFR1VWFBTUdETkNNR1RPTThsZGZmYVdubjM3YTZnZWFRNGNPNlljZmZyRHFOMmpRSUpuTjVpekhQSFRva00wcGVSbFNVMU4xOE9CQm8xeS9mbjM1Ky92bjV5M2tXWHg4dkZYQy8rV1hYMWEzYnQwY0hpYzRPRmdSRVJFTzk4dnRsK2F3c0RDRmhZVVpiVE1mMTV0WFk4YU1VYTlldmZJMVJuaDR1Snljbkd6cTU4NmRhL1dEVlVHWU5HbVNYZTBzRm90dTNMaWhLMWV1YU8vZXZWcStmTG1lZXVvcEJRY0hGK2g2QUFBQUFBQUFBS0N3eGNYRmFlUEdqZGxlVFpxVGtoQytLeXBzY2s5MzgrYk5JcCtUcTNNQlNGSmFXcHIyN3QycmZmdjJLUzB0emU1K1JmRzlyQ1FkMkpKWlNrcUtVbEpTc20zajd1NmVwN20yYk5taTY5ZXZXMzFQZS8zMTE5V3VYVHVyZG5mdjNzMzJzKzd6NTg4Ym9idGx5NWJsYVIwQUhqeUU3MUNpdFduVFJqVnExTkM1Yytja3BmL3lPWHYyYk0yZE8xZE9UazVLU0VqUXUrKythN1VESVRBd1VCMDdkc3gyek8rLy96N2JaMmF6V1V1WExsVlVWSlJXcjE2dEhqMTZGTnliY1ZCQ1FvSlYyY2ZIcDVoV1V2Smt0OHN5T1RsWnljbkpSYnlhZENhVFNlWEtsVk81Y3VYMHlDT1A2RC8vK1krMmJ0MnFLbFdxY0FJZUFBQUFBQUFBZ0JManlKRWoycnAxcXlwV3JLZ2VQWHFvY3VYSzh2SHhrY2xrS3ZTNVgzMzFWZjM0NDQ4Rk5sN20wK3JDdzhPMWYvOSt1L3BtL2p1MEk1OG5iTml3UVJLYjNEUFl1OG05b0VSRVJLaHMyYkpGT2llQSswOXljckkrKyt3enhjWEZxWG56NXFwUm80WXFWYW9rRnhlWDRsNmFsZnY5d0phTTcybjNXcnQyclQ3ODhNTWMyeHc0Y01DcTNLZFBIMVdxVkVrSER4NjBlalo4K0hCSGx3d0FCWTd3SFVvMGs4bWtjZVBHYWVMRWlVYkE3dmp4NDNyLy9mYzFac3dZelp3NVU1Y3ZYN1pxUDJIQ2hHeFB2Wk9rNnRXckc2ODlQRHhzUW00blRwelF3dzgvckFrVEpraVNmdjc1WjZ2bm1ZOXJ6L3c4UTBCQWdDcFhycHo3bTh6RzFhdFhyY3A1L1VYd3pwMDdPblBtVEo3WDRhamc0T0FjdzQ5WmlZeU16UEY1eG02L1BYdjI2Sk5QUHJHcDkvUHpjM0NWeGN0c05xdERodzZLalkzVnhvMGI5Yi8vKzc5RjhvY3BBQUFBQUFBQUFNaVB1TGc0YmQyNlZjSEJ3WHJpaVNkeS9GdDhTWlNZbUtpN2QrL21xVzllKzkydjdzZE43Z0JRa002ZE82ZUVoQVFOSGp3NFg1L3BGcllINWNDV1RwMDZLU2dvU0VsSlNWYmh1Lzc5KzlzOVJuNVBKTXpxRkQ4QWtBamZvUlJvMEtDQm5uNzZhVzNhdE1tbzI3QmhnMDZjT0dGMXhLNGtkZTNhTmRkclBHdlhyaTFKcWx5NXNrSkNRclIrL1hxcjUxT21USEZvZmRtMUh6NTh1RU0vREdTV2NkcGZob0NBZ0R5TkV4MGRyUkVqUnVSNUhZNHFWNjZjOFRVdUtJODg4b2drMllRSU0rb2wyeDJLR2U3ZGpURjU4bVIxN3R5NVFOZVdWMmF6V1MxYnR0VFhYMyt0aXhjdkZ0djF4Z0FBQUFBQUFBQmdENHZGb28wYk42cGl4WXFsTW5oM1AyR1RPd0FVdm12WHJoa251TjdQN3ZjRFczSTdHUytyTnQ5ODg0MU5HMmRuNTN5dlpjbVNKZmtlQXdDeVF2Z09wY0xJa1NQMXl5Ky82TGZmZmpQcU1nZnZxbGV2cnBFalIrWTZWdlhxMVdVeW1UUnk1RWdkTzNhc3dOZnFxSHV2ekwzWHdZTUhqZGVCZ1lFcVg3NThVUzBwWDNidTNLbWRPM2NXOXpKS2hJdy9ac1RHeGhLK0F3QUFBQUFBQUhCZnUzanhvdUxpNHRTalI0OWlDOTRGQkFUb3hvMGJoVGIrVzIrOWxXVzl4V0xSdi83MUw2MWN1VExidmxPbVRMRUp6UDM1NTUrYU8zZXVEaDA2cEk4KytzanVnQWViM0FHZzhMbTd1eGY0ZjJzTFEwazlzQ1UzbVUrTTlmVDB6UGVZcWFtcDZ0S2xTNTc2aG9lSEt5UWtKTjlyQUZBNkViNURxZURoNGFFWk0yWm85T2pSTmtmclNwSzN0N2ZlZlBOTnU0NkNkWFYxMVlBQkEvVDQ0NDhYVy9qdXdvVUxtamR2bnZidjM2K0lpQWliNTdkdjM5YStmZnVNY202bitjRytYUld6WjgvVzdObXpiZXJIangrdjd0MjdGOGF5Y3BSeExIUjJ4L2NEQUFBQUFBQUF3UDBpTmpaV2tvcjFoS0RSbzBjWCtaeUppWW1Lakl6VXRtM2JyT3E3ZCsrdTA2ZFA2OFNKRTVMU1Q1QnIyclNwc1pGKysvYnRldi85OTQydzRLeFpzeFFSRVNHVHlaVHJuR3h5QjREQ1Z4QmhyNEpVVWc5c3llcnorWlNVRktXa3BHVGJ4bVF5S1Q0KzNxcnVmdnYzQUlCN0ViNURxWkNXbG1aMXQzdG1ycTZ1K3ZYWFgxV2xTaFc3eGhzMmJGaTJ6KzQ5YmowclU2ZE8xWVVMRjNKdG4zSGtiMnhzckU2ZVBHbjE3Tml4WTBid3o4WEZ4YWJ2WjU5OXBzVEVSS084WThjTzFhdFhMMCs3eVlLQ2dqUnAwaVNIKytWMTUwUHIxcTN6ZGQydW95ZkFwYVNrNk1xVkszbWVyempaODBjV0FBQUFBQUFBQUxnZlpHd2l6dGhVL0NDSWlZblJXMis5cFY5Ly9kV3Evc1VYWDlUQWdRTjE0c1FKalJzM1RoYUxSVGR1M05DTUdUTTBZY0lFTFZxMFNQdjM3N2ZxOC8vKzMvL1REei84b0xadDJ4YmxXM0JJU2R6a0RnQjVaYytoTG9XdE5CellzbUhEQnUzZHUxZDM3dHpSWTQ4OXBuTGx5bW50MnJYNjhNTVByZHJFeE1UbzJyVnJhdHEwcVNUcDk5OS9ONTZiVENhNXU3c1grTm9hTjI2Y1kzNWc0OGFOQlQ0bmdOS0o4QjFLdkFNSERtang0c1U1M2tGLzllcFZ2Zjc2NjJyVnFwV2VmLzU1MWF4Wk04Y3hjd285NVJiK3luemZmRTd0cDArZnJsMjdkdVU0bnRsczFwdzVjNHp5bVRObnRIRGhRcXY5ZTM4U0FBQWdBRWxFUVZRMjhmSHhtajE3dHJadjM2NHhZOFpvK1BEaE9ZNTVMM2QzZDZ0ajR3dmJ6WnMzYy95M3lzMlpNMmNVRWhKaVhNbWFremZlZUVNSER4NjhyLzlZQVFBQUFBQUFBQUNseVlPd3FUZ2xKVVdyVnEzU1o1OTlsdVhOSlFNSERwUWsxYWxUUjEyN2R0VzMzMzRyS1gzamZWaFltRTM3eG8wYjY0VVhYbEM5ZXZYc21wOU43Z0JRK3BUbUExcysrZVFUblQ1OVdpYVRTWjA3ZDdiNXJQN2pqei9XRjE5OElROFBELzNyWC85U3VYTGxkUHo0Y2VONWxTcFY4dnp6eGRXclY3VjU4MmFWS1ZOR1R6enhoTld6RGgwNnFFMmJOdG4ySlh3SHdGNkU3MUFpV1N3VzdkdTNUeXRYcnRRdnYveGlkNzg5ZS9abzc5NjlDZ2tKMGJQUFBxdmc0T0JpL1VOQVFFQkFqczlOSnBQTVpyTWFOR2dnU2RxOGViTVdMVnBrZFF5dnE2dXI4VVBWZ1FNSE5ITGtTSTBZTVVKZHUzWXR2SVhudzlHalIzWDA2TkY4amVIbjUyY1Z2a3RKU2RHUkkwZHNnb3k3ZCsrV2xCNkkzTEpsUzVaajNidFRiL0xreVhuNllSUUFBQUFBQUFBQThHRFl0V3VYRmk5ZXJQUG56OXZWZnZUbzBUcHo1b3hOb0VKS0QrZTk4TUlMYXRLa2lVTnJZSk03QUpRdXBmbkFsc3VYTCt2MDZkT1Mwai9qRHc0T3RybFMxdHZiVzJscGFZcVBqOWVTSlVzVUdocHFsUUVJQ2dySzgvd1pKK3oxN3QzYkpudzNaODRjcTY4cEFPUVY0VHVVS0hGeGNkcTJiWnMyYk5pZ3k1Y3ZaOXV1YTlldStzdGYvcUlGQ3habzc5NjlWczhzRm92MjdObWpQWHYyNktHSEhsS25UcDNVdW5WclBmTElJMFVleEt0VnE1WlYyV1F5cVZxMWFtcmN1TEVhTjI2czRPQmdlWHA2NnRDaFExcTVjcVYrL3ZsbnEvYjkrdlZUOSs3ZDlZOS8vRVBSMGRHU3BJU0VCRVZHUm1yZnZuMmFPSEdpY2IxdGRvNGNPV0xYVWZIM3EvWHIxK3ZqanovV25UdDNpbnNwQUFBQUFBQUFBSUJTeW1LeGFNS0VDVmtlQ0hEdkp2bk1YRnhjOVBycnIydjQ4T0ZLU0Vpd2V1YnY3NitLRlNzNnZCWTJ1UU5BNlZLYUQyelp2bjI3OGRyYjIxdnQyN2ZYTjk5OFk5V21WNjllV3JWcWxXN2R1cVZObXpZcEtTbEpxYW1weG5ON3duZG56NTdWaWhVcmJENVB6L0Fnbk13TG9QZ1F2a09KY096WU1TMWV2RmhIang2VnhXTEp0cDJmbjUvR2poMnJsaTFiU3BMQ3c4UDE5ZGRmYS9IaXhUWUpla202ZE9tU2xpMWJwbVhMbHNuWDExZlRwazFUY0hCd29iMlB6R3JWcWlVdkx5ODFhOVpNelpzM1Y3Tm16ZVRyNnlzcC9XamhWYXRXYWZmdTNWbnVvR3ZUcG8zQ3dzTGs1T1NrZWZQbTZhT1BQdEpYWDMxbFBOKzFhNWRPbkRpaEtWT202TEhISGl1eTk1U2I3dDI3YS96NDhRNzF1WHo1c29ZTUdaTGxNN1Babkd2d0xqazUyZW9IdE95a3BhWGwyTTVzTnVjNkJnQUFBQUFBQUFDZzZKdzZkVXFqUjQ4dTlIbmVlZWNkdWJ1N1c5VzV1cm9xTkRSVWx5OWYxcGRmZm1uMTdNS0ZDL3J4eHgvMTQ0OC82dkRod3pLYnpTcFhycHorL1BOUG84MjJiZHYwbi8vOFIyM2J0bFduVHAzMDJHT1B5ZFhWdGREZlMyWnNjZ2VBNGxWYUQyeEpTMHZUaGcwYmpIS3ZYcjNrNnVxcXRMUTBxM1p1Ym03cTFxMmJ0bTdkcWdFREJtanAwcVZXenhzMmJKanJYSC84OFlkMjd0eVo3Zk9zcm9udjJiTm5qbGUrejVvMUs5ZDVBVUFpZkljU29rYU5HcnA2OVdxMndUdDNkM2NOSERoUS9mcjFzN252dm52MzdtcmJ0cTJXTGwycWI3LzkxdWFiZVlhNmRldmE5WTI3SUFVRUJHak5talZ5Y25LeWVlYnM3S3gxNjlabHVWdXVUNTgrR2pseXBKSFFMMU9takVhTkdxVkdqUnJwM1hmZk5ZS0cxNjVkMDVRcFU3Umd3UUtiSDlxS3kyKy8vYWFOR3pjNjFPZm16WnZaUHF0WnMyYVc5WDUrZm1yZXZMbHExNjZ0eU1oSVJVVkY1VHBQUkVTRUlpSWlzbjJlM2E0K0FBQUFBQUFBQUVEcDE2cFZLLzMwMDArU3BLWk5tMnJjdUhIeTkvZlg5T25UcmRvTkdUTEU1dmFlR2pWcWFOYXNXWm81YzZZT0h6NXMxRnNzRnUzY3VWTTdkKzZVczdPekdqZHVyS2xUcDhyTHl5dmJkYkRKSFFCS2w5SjZZTXZldlh1dHZoOVdyRmhSUC96d2c3Nzc3anVidGdNR0ROQ1FJVU8wWk1rUzNiNTkyNmdQQ0FqSU1TQ1hvVWFOR2paMVpyTlpUWnMyMVZOUFBhWFdyVnZiUEcvUW9JRTZkT2lRN1ppRTd3RFlpL0FkU2dRUER3OU5uVHBWNDhlUHR3clBlWHA2cW1mUG5ucjIyV2ZsNCtPVGJYOGZIeCtOSHo5ZS9mdjMxK3JWcXhVVkZhWGs1R1RqdWIrL3YvNzJ0NzhWeTNHeldRWHZKS2xTcFVycTM3Ky9saTlmYnRUNStmbHB6Smd4Q2drSnliSlBtelp0VktOR0RjMllNVU5uejU2VmxQNUxlRTdCT3o4L3Z6d2RONXg1eDRHOWpodzVvaU5IanVTcGIxWnExS2doazhra2s4bWsrdlhycTNYcjFtclpzcVVDQXdNbFNkZXZYeSt3dVFBQUFBQUFBQUFBRDY1bXpacXBhdFdxR2pGaWhQRjMraHMzYm1qZnZuMVc3VElINzZUMFU0eDhmWDAxZS9ac2JkbXlSWXNYTDdiNSszVnljckpxMUtpUlkvQk9ZcE03QUpRMnBmWEFsdWJObTJ2aXhJbGFzV0tGYXRldXJibHo1OXEwOGZEd2tKUitKZTNXclZ1dGdvT1M5UFRUVDlzMWw2K3ZyN3k5dlhYcjFpMEZCUVdwVTZkT2V2TEpKNjB5QkpuRDRUTm56dFRNbVRNZGZWc0FZSVB3SFVxTU9uWHFxRy9mdnZyeXl5OFZFQkNnWjU1NVJsMjdkcFducDZmZFkvajcrMnZDaEFrYU9uU29vcUtpRkJVVnBkallXRTJiTnMzNHhuNC82ZGV2bjlhdFd5Y1BEdy8xN3QxYlBYdjJ6UFhJZVg5L2Y4MmJOMDhSRVJHNmVQR2lSbzBhbFdON1B6OC9EUjQ4Mk9HMTVUVjhWOURjM053MGZmcDBOV3pZVU43ZTNzVzlIQUFBQUFBQUFBQkFFU3BUcG96S2x5OWY2UE00T3p1cmF0V3ErdmpqajFXbXpQOTl2T2JqNDZOcTFhcnB6Smt6V2ZZclc3YXNHalpzcUZhdFdrbEtEK0YxN3R4WjdkdTMxOGFORy9YbGwxOGFZYjFhdFdycGhSZGV5SFV0YkhJSGdOS25OQjdZNHV6c3JLNWR1NnBqeDQ1S1NVblJ5Wk1uZGVYS0ZhczJ3Y0hCeG11THhTSjNkM2ZqTkZZdkx5OTE2ZExGN3JXRWhZV3BidDI2cWw2OXVrUHZBUUR5aS9BZFNwVG5uMzllTFZ1MlZLTkdqZkoxU3AydnI2OEdEaHlvZ1FNSDZ0S2xTM3Jvb1lleWJHYzJtN1A5UWFjb2VIcDZhdTdjdVFvTURIUm9IYTZ1cnBvNmRhcHUzNzV0OVVlQURPKzg4NDd4T3ErQk5VZkdxRisvdnZHNlRaczI2dCsvdjBOelhiOStYVysrK1dhMjgyVjFUSEFHWDE5ZmR0SUJBQUFBQUFBQVFDbFZzMlpOclY2OXVzam15K3B2N29NR0RWSjRlTGlrOUwvUE4yclVTRTJhTk5Gamp6MW1CTnN5YzNWMVZlL2V2ZFdyVnk4ZE9uUkkyN1p0VTU4K2ZiSWN2N0N4eVIwQTdtOGwvY0FXWjJkbk9UczdLekF3MEFqZmVYbDVxV25UcGhvelpvelJybVBIanFwWHI1Nm1UNSt1YytmT2Fmanc0U3BYcnB6ZGEzRTBQTmkwYVZOVnJWbzEyK2ZyMTY5M2FEd0FEeTZUeFdLeEZQY2lBQUJaaTRpSVVLdFdyWElNR0FJQUFBQUFBQUJBY2R1OWU3ZjI3Tm1qU1pNbUZmZFNpcHpGWXRHaVJZdlV1SEZqTlc3Y1dDNHVMZ1UreDRRSkU0elhCYkhKUFN3c3pHcmpQUDVQUkVTRUFnSUNOR0RBZ09KZUNvQmljai8rZCtEWFgzOTErTUNXRExkdjM4N3lOcm1mZi83WmVPM3Q3YTJnb0NDSHgzWmtqTVRFUktXbHBjbkZ4VVZtc3puYmRuZnYzdFcvLy8zdkxMLytWNjllVlZ4Y25GR3VXN2V1M1d0TlMwdFRhR2lvVVI0eFlvUmF0R2lSYmZ0aHc0WVpyOGVQSDY5R2pSclpQUmVBa3NXVW45Ty94TWwzQUFBQUFBQUFBQUFBUUo2WlRDWU5IejY4VU9lWU8zZHV2dnI3K3ZybWV3d0FRUEdwVnExYW52dG1GYnlUcENaTm11UjV6THlNa2R0cGZSbmMzTnl5RFQ1V3JGaFJGU3RXdEh2T2V6azVPV25Ka2lWMnQzZWtMWUFIVy9IZHB3a0FBQUFBQUFBQUFBQUFBQUFBUUFsRitBNEFBQUFBQUFBQUFBQUFBQUFBQUFkeDdTd0FBQUFBQUFBQUFBQUEzR2QrKyswMytmcjZ5c3ZMcTdpWFVxZzJiTmdnVDA5UCtmdjdxMHFWS3ZMeDhTbTB1WTRmUDY1eDQ4WVo1WVVMRitxUlJ4NHBsTG5PbmoyclAvLzgweWpuOTRyUFc3ZHU2Y2lSSTBiNTRZY2ZWbUJnWUk1OTl1L2ZyK1RrWkVsUzJiSmwxYkJodzN5dEFRQUEyQ0o4QndBQUFBQUFBQUFBQUFEM2dUdDM3bWpUcGszYXNtV0xvcU9qMWJ0M2I0MGVQYnBBNS9qODg4L3RhdmZzczg4cUtpcEtLU2twRG8zZnExY3Z1OXNtSmlicS9mZmZWMXBhbWxFM2JOZ3cvZVV2ZjNGb3p2dlJraVZMdEcvZlBxTzhaY3VXZkkyM2FORWliZHk0MFNndldMQWd4L2FIRGgzU3RHblRqUEtRSVVNSTN3RUFVQWdJM3dFQUFBQUFBQUFBQUFEQWZjQnNObXYxNnRXNmV2V3FKT25ycjc5V3IxNjlGQkFRb0pNblQrcjc3NzkzZU16UTBGQ3I4dUxGaSszcTE3MTdkeTFjdUZCMzc5NTFhRDVId25kSGp4NjFDdDQ1T1RtcFk4ZU9EczBuU1gvNzI5L3NhcGVRa0dCVm5qdDNydHpkM1hQdE4yTEVDTldzV2RQaGRSV1VIMy84VVpzMmJUTEtQajQrMnJObmovYnMyV1BUdGtXTEZxcFRwNDZXTGwxcVZmL25uMy9xMDA4L3RXay9kT2hReGNYRmFkQ2dRVG11b1YrL2Z2cnl5eS96OWdZa2hZZUhLeVFrSk0vOUFRQzRYeEcrQXdBQUFBQUFBQUFBQUlEN2dJdUxpd1lQSHF6MzNudFBrcFNTa3FLUFAvNVkwNmRQMTltelo3VnExU3FIeDh3Y3ZpdHFCdzRjeVBiWjFxMWJyY3JWcWxWVFRFeU1ZbUppY2h6VDA5TlQ5ZXJWTThvSER4N00wOXBPbkRoaFY3dGJ0MjRacjd0MTYyWmM1ZXFJVHAwNjJkVXU4d2w1TVRFeGV2dnR0Mld4V0l5Nkd6ZHVhTm15WlZuMjkvSHhVVnhjbkk0ZE8yWlYvL1hYWDJmWmZ1alFvWGF0Q3dBQVpJM3dIUUFBQUFBQUFBQUFBQUFVazVkZWVrbG56NTQxeXBzMmJkTHExYXQxOGVKRlNkTHUzYnV0bmhlazlldlhXNTM4bGprZzl1Njc3MXFkVExkbnp4NnRYTGxTa2hRUUVHRFhpWE5UcDA2MWV6M256cDJ6cTMxUVVKRFZ0YXRseTViTnRtMWFXcHJpNCtOekhNOXNOc3ZUMHpQYjUyWEtGTS9INnFkT25kSzBhZE4wOCtaTnUvdGN1blRKNXRTN3d1RGk0aUluSnlkSnNqb2QwZG5aV1dhejJhWWVBSURTaXZBZEFBQUFBQUFBQUFBQUFQeFhhbXBxc2M1dk5wdjFQLy96UDhicGR4YUxSWjkrK3FsYXRteFo0SFA5L3Z2dmNuTnp5L2I1bzQ4K2FsWCs4Y2NmamRkQlFVR3FXN2R1Z2E4cEw5YXNXWk5sL2RtelovWHV1KzhxT2pwYVV2cTF0dmVHQ1oyZG5aV2NuS3kwdERROThjUVRldkhGRitYaDRaSGpYTzd1N2thNExDZEpTVWxXYytYMGRjN0t0V3ZYTkhIaVJDVW1KaHAxTDczMGt0cTNiNisvLy8zdk9uMzZ0SUtDZ2hRWkdXazE5b3daTTZ6Q2hpKzk5Skt1WDcrdUw3NzRRcExVdDI5ZmpSdzUwbXF1c21YTDZ2WFhYNWNrSFQ1OFdPdlhyemVlWmRRSEJnWmFYVHY3K3V1dkc5ZkkzaHZhbkRCaGdqcDM3bXhURHdCQWFVWDREZ0FBQUFBQUFBQUFBQUQrS3lFaG9iaVhvS2VmZmxyTGx5OVhmSHk4UWtKQzlPU1RUNnAxNjlicTJyVnJybjNEd3NKeXZiWTF3NmhSbzNKOGJyRlk5TTQ3N3hqbGt5ZFBHcS9QblR1bldiTm0yZlI1NVpWWDdKcTdNRjI3ZGswclZxelF4bzBibFpLU0lrbnk4dkxTQ3krOG9Qbno1eHZ0eG84ZnJ3VUxGaWdoSVVIcjE2L1hqaDA3MUx0M2IvWHMyVFBiMC9TeUMvcGw5dHBycjJuZnZuMUdlY09HRFE2OWh3b1ZLaWcwTkZRZmZQQ0JKS2wvLy83cTE2K2Y0dVBqZGVmT0hVbFNkSFMwSWlNajFiZHZYLzM3My8vVzJiTm5WYk5tVGJWcjEwNDdkKzVVbzBhTjlPeXp6K3JNbVROYXYzNjlFaE1UdFhidFdqVm8wRUJ0MjdZMTVuSjFkVlc3ZHUwazJaNVdsMUVQQUFDeVJ2Z09BQUFBQUFBQUFBQUFBUDRySTl4MDczV3NSYzNaMlZtelpzMlNuNTlmc2E0akxTMU5XN2R1emZKWlRFeE1saUcvbk1KMzFhdFgxN1JwMC9LMGxyQ3dzRnpiUkVkSGE4T0dEZHE2ZGF1U2twS00ra3FWS21ubXpKbEdhQzFEclZxMTlNNDc3MmpxMUttNmRldVdidHk0b1U4KytVUXJWcXhRczJiTjFMWnRXelZwMGtRVksxYTA2dmZlZSsvcHUrKyt5M0V0OTg0dlNUMTY5TWgxL1prRGVyMTc5MVpzYkt4OGZYMDFjT0JBU2VraHd1blRwMnZzMkxIeThmRlIvLzc5WlRLWmpQWGN2bjFieTVjdjE2Wk5teFFTRWlLVHlhUmF0V3JwNVpkZjFwdzVjelJpeEFpcjRGMWV6WnMzVHg5OTlKRk4vZUxGaS9YNTU1L25lM3dBQUVvS3duY0FBQUFBQUFBQUFBQUE4RjhaUVNaN3dsS0Z5V3cyWnh0OHkwcjM3dDBkbm1QOSt2Vlc0YjdDdmliVTJkbFoxYXRYTDlBeEwxeTRvSzFidCtxSEgzN1F1WFBuYko0M2J0eFlVNmRPVmZueTVYWDgrSEdiNTNYcTFORUhIM3lnTjk5OFU2ZFBuNVlrcGFTa2FPL2V2ZHE3ZDY4a3ljL1BUMlBIampXdS9rMUtTckk1SVM0M2pyYVhwUG56NXh0WHdDNWV2RGpMTVRPZlhuajU4dVVjL3gzZmUrODk0MHJqaWhVcmF1WEtsUTZ2UzVMaTR1S3lyTDkrL2JxdVg3K2VwekVCQUNpSkNOOEJBQUFBQUFBQUFBQUF3SDg5OHNnak9ubnlwRFpzMktDT0hUc1cyOGx6eDQ4Zk4wSlM5c2hMK0c3Tm1qVXFVOGIrajR5M2JObVNaYjI5b2IyRWhBUWRPSERBN3Zuc3NXdlhMaTFidHN5bTNzWEZSYzg5OTV4eE1wd2sxYTFiVjVzMmJUTGFtTTFtU1ZLVktsVTBiOTQ4clZ5NVVpdFhyalN1cXMxdzdkbzFQZnJvb3dXNmJnQUFVRG9RdmdNQUFBQUFBQUFBQUFDQS8vTDE5VlhQbmoyMVpjc1dmZnp4eDNyb29ZZFVxVklsdWJpNDVOZ3ZNREJRZ1lHQlJiVEtndkhKSjU4NDNPZVZWMTdSeFlzWDg5VC93b1VMbWpwMXFzTno1cVJKa3laWjFpY2xKV25Sb2tWYXRHaFJ2dWQ0L1BISFZhNWNPYU04ZWZKa1RaNDhPY2MrcjczMm12YnQyMmVVc3dzdU9xSWcvdjkxOWVwVm0rdDNKUm1uMWQyK2ZUdkxlaTh2TDZ2NjhQQndoWVNFU0xJT1gwNmVQRm1kTzNlMnFjK1A5OTkvdjBER2NVUjhmSHlSendrQUtKa0kzd0VBQUFBQUFBQUFBQURBUFlLQ2dsUzFhbFh0Mzc5Zlo4NmMwVysvL1daWHY1SVd2c3VMSzFldUtEWTJ0cmlYWWFoWnM2YmMzTnlVa3BLaWh4OStXR2ZQbmkyd3NkdTJiYXNqUjQ0VStuVzgyWEZ6YzVPbnA2ZWs5RERod29VTDh6M20yMisvclo5KytrbE9UazdHMkpJMFlNQ0FMTnRuMUwveXlpdjVuanV2RWhNVGkzek9yQUtLQUFCa2hmQWRBQUFBQUFBQUFBQUFBR1RpNGVHaEo1NTRRazg4OFVSeEwwV1NySzVMbGRKUFVvdUlpSEI0SEVkT1lFdE5UYldwUzB0TGMzak93dVRrNUtTLy9lMXZhdGl3b1k0ZE82YnAwNmNieng1NjZDRTVPenZiUFZaU1VwSXVYNzVzbEh2MTZxVlhYMzNWdUo0MlBEeGMrL2Z2dDN1c2UvWG8wY1B1ZFd6WXNFR1NGQllXcHJDd01FbnBwOGc5ODh3emRvK1JrekZqeHFoWHIxNzVHaU04UEZ4T1RrNDI5WFBuenRYOCtmUHpOWFpta3laTkt0RHhjaE1SRWFGS2xTb1Y2WndBZ0pLTDhCMEFBQUFBQUFBQUFBQUEzT2N5QW1BWnNnbys1ZVRHalJ2cTE2K2ZRMzB5Qi82ay83dVcxTjNkM2FHeHBQUVRCZk1hek9yU3BVdTJ6OXEyYlp0bGZYaDR1S3BYcjI3M0hNZVBIOWU0Y2VPczZ1NE43eVVtSnVydTNidDJqM2V2dlBhN1gyVU9GMlpJVGs1V2NuSnlFYThHQUlEaVEvZ09BQUFBQUFBQUFBQUFBSkNyeE1SRTNieDVVNUxrNWVXVnB6RXlod2dMMCtiTm0rWHI2MnQzK3l0WHJoVGlhZ3BPY0hDd09uYnM2RkNmeU1qSUhKOW5YR203Wjg4ZWZmTEpKemIxZm41K0RxN3kvN04zNTFGUjFmOGZ4MS9ESW9nTGlBcUtZWXFoNWdZbXVaRjdXcFpabW40MXN0SmMwc29samF4TWM2bXNUTE5GSzdjV1c5UkkwNzVsdVJhYWV5NjVmalVWMTBRVXhRWFo1L2NIeC92ak9qUEFLQ0RnODNGTzU4eG4vMXptT21MM1BlOFBBQUMzQm9MdkFBQUFBQUFBQUFBQUFLQ1lLMUdpaE5xMWEyZFR2M0xsU3VQMVhYZmRwWExseWptY1krL2V2Y2F4czdmZGRwdlRlN2g4K2JJMmJOamc5TGpyRlJVVmxhZnp2ZkhHRzNicnJWYXJQdi84YzMzMzNYY094NDRjT2RJbVlPNzgrZk9hT25XcXRtL2ZyaGt6WnNqUHp5OVgrL0R4OFZITm1qVnp2L0ZjcUZHamhpVHA0TUdEZHVzbHgwY1d0Mi9mM25nZEdSbXBEaDA2NU9uZUFBQW96QWkrQXdBQUFBQUFBQUFBQUlCQ2J1SENoYWJ5dm4zN25CcGZzbVJKdmZ6eXk0cUppVkY2ZXJwY1hGeFV2WHAxVS9CZFJFU0VRa0pDakhKNmVycHBqcDkvL3RsNDdlWGxKYXZWS292Rmt1czluRHg1VXFOSGozWnEzNFZkY25LeXBreVpvbFdyVnBucU8zWHFwSC8rK2NkNG56Nzk5Rk0xYXRUSUNHNzgvZmZmOWZISEh5c2hJVUdTOVBiYmIydnk1TW01K25sR1IwY3JPam82ajY4RUFBQmNENEx2QUFBQUFBQUFBQUFBQUtDUSsrU1RUL0prbnFGRGh5b3hNVkZlWGw1YXZIaXhxVzNSb2tWR1VOZkREeitzd01CQURSMDZWSkswY2VORy9mSEhIMGJmUC8vOFUwT0hEdFh3NGNNMWFOQ2dQTmxiWHBzNWM2YXFWYXVXNi81NzkrN1ZrQ0ZEY3QwL0ppWkdiN3p4aG80Y09XS3E3OXUzcjNyMjdLbDkrL1pweUpBaHNscXRTa2hJMExoeDR6UnMyRERObkRsVG16WnRNbzNadVhPbjFxNWRxeFl0V3VSNi9ZS1dOY09kSTVNbVRkS2tTWk5zNm9jT0hhcE9uVHJseDdZQUFMaXBDTDREQUFBQUFBQUFBQUFBZ0Z0RWNuS3lKTW5GeGNXbTdjOC8velJlTjIzYVZGV3JWbFduVHAzMHh4OS9hTnUyYmJKYXJhYitlL2Z1MWFCQmc5U2pSdy8xNnRWTGJtNkY2L0h6Nk5HajVlN3VudXYrS1NrcHVlcVhscGFtK2ZQbjY5dHZ2N1U3cG1mUG5wS2syclZycTJQSGp2cmxsMThrU2J0MzcxYi8vdjF0K29lR2hxcFBuejZxVTZkT3J0WnYzcnk1dW5mdm5xdSs5Z1FFQkRqVlB5MHRUYWRQbjc3dTlRQUFLTTRLMTI4L0FBQUFBQUFBQUFBQUFJQjhjZVhLRmROUnNxbXBxZG4yUDN6NHNMNzY2aXV0WGJ2V3FITjNkMWRFUklSKy9QRkhKU1FrS0MwdFRkOTg4NDAyYnR5b1YxNTVSVldyVm5VNFgzQndzS1pQbjM1ZGU4OU4xclZyblRwMTZycld5czZmZi82cDJiTm42OWl4WTducS85eHp6K25nd1lQNjMvLytaOU5XdTNadDllblRSM2ZkZFpkVGU3aHc0WUlPSGp6bzFKaXNEaDQ4cUtaTm04cmYzei9IdnErLy9ycTJiZHRXcURQeUFRQndNeEY4QndBQUFBQUFBQUFBQUFDRjNQTGx5M1BWNzlyc2RGbGxEVWE3ZE9tU1hudnROVlA3ZSsrOXA1Q1FFQjArZkZoVHAwN1ZuajE3VE8wdUxpNTY4Y1VYMWJadFczWHUzRmt6Wjg3VWI3LzlKcXZWcW4vKytVZlBQdnVzUm84ZXJTWk5tamh4WlVXRDFXclZzR0hEYkg0bWt1VGg0V0ZrRkx4V2lSSWxOSHIwYUEwWU1FQ0ppWW1tdG9DQUFGV29VTUhwdmV6YXRVdTdkdTF5ZWx4Vy92NytwdUM3dExRMC9mMzMzNmJzaDVLMGJ0MDZTWmxCbDQ3dXdheUJrWkdSa2VyUW9jTU43UTBBZ0tLRTREc0FBQUFBQUFBQUFBQUFLR1NxVkttaWpoMDdPalVtUFQxZGNYRnhSdGxpc1pqYVkySmlUT1d0VzdmYW5hZGF0V29LREF3MEJacVZLbFZLa1pHUkNnOFBseVNWTFZ0V0kwYU1VTHQyN2ZUdXUrOHFMaTVPYVdscENnd01kTGkvOCtmUDYvdnZ2M2ZxbXB3UkhoNmU2eUJGWjFrc0ZwVXNXZEpVNStIaG9YNzkraWsyTmxaUlVWR210aE1uVG1qTGxpM2FzbVdMZHV6WUlWZFhWL240K09qOCtmTkduMVdyVm1uMTZ0VnEwYUtGMnJkdnI0WU5HOHJEd3lOZjlwK2RKVXVXYU5hc1dicHk1VXFCcncwQVFGRkg4QjBBQUFBQUFBQUFBQUFBRkRKMTY5WlYzYnAxN2JhbHBLVEl4Y1ZGYm03Ly83ZzNNVEZSYytiTU1XVlg4L0x5TW8zTEdtem41dWFtdExRMFUvdml4WXQxNXN3WjNYSEhIWHI2NmFkMS9QaHg3ZDY5VytIaDRSbzBhSkRkWTBwRFEwTTFZOFlNZmZqaGgzSjNkNWVmbjUvRGE0cUxpOU9NR1RPeXYzQW5XYTFXWGI1OE9VL250S2RVcVZKcTFxeVovdnJyTDBsU28wYU5OR1RJRUFVRUJHanMyTEdtdnIxNjlWSnNiS3lwcm5yMTZucjc3YmYxMWx0dmFjZU9IYWI5UjBkSEt6bzZXdTd1N2dvTkRkV3JyNzZxMHFWTE85eExwMDZkTkhUb1VLZjJIeHNicTE2OWV0bHRjM1YxelRId0xqVTExWFJrc1NNWkdSblo5bk4xZGMxeERnQUFpaEtDN3dBQUFBQUFBQUFBQUFDZ0NGbTBhSkZtelpvbEZ4Y1h1YnU3eTlYVjFlWklVMG1tTEhTWEwxOVdkSFMwVVI0NGNLRE9uRG1qQlFzV0tDTWpRNUswWnMwYXJWbXp4bWFlVFpzMmFlUEdqWkl5ZzhXdTlyZDN4RzNseXBVZEJubmxoK1BIait2cHA1L085M1dpb3FJVUZoYW1LbFdxYU9EQWdXcmF0S2trS1NFaHdmalpYSFZ0NEoyVW1UblAxOWRYa3laTjB2TGx5elY3OW16Rng4ZWIrcVNtcHFwNjllclpCdDVKMHRHalI3VjA2VktuOW4vaHdnV0hiVUZCUVhici9mMzlkZmZkZDZ0bXpacWFNbVdLbGkxYmx1TTZreWRQMXVUSmt4MjI1MWRtUWdBQWJoYUM3d0FBQUFBQUFBQUFBQUNnQ0duU3BJbG16WnFsakl3TUpTY25PK3pYdG0xYjQvV2xTNWZrNGVGaEJPbUZoSVNvV3JWcWF0T21qV2JQbnEzTm16ZmJEYWFUTW9QQ2NxdGV2WHE1N2x2VVZLbFNSYk5telRKbEhQVDI5dGJ0dDkrdWd3Y1AyaDFUdG14WjFhOWZYODJhTlpPVUdZVFhvVU1IdFdyVlNrdVhMbFZVVkpRUnJIZkhIWGVvVDU4K09lN2o3Ny8vMXQ5Ly81MEhWNVNwZXZYcXNsZ3NzbGdzcWx1M3JwbzNiNjRtVFpvWXdadlhCZ2tDQUlEL1IvQWRBQUFBQUFBQUFBQUFBQlFoMWFwVlU3bHk1WFR1M0RtSGZlNjk5MTQ5OU5CRFJ0bmYzMStUSmszU2lCRWpWS1pNR1ZXclZrMVNadGF6Tjk5OFV5ZFBudFM2ZGV1MGE5Y3VuVDU5V2hjdlh0U1ZLMWVNNDBiVDA5Tmx0VnFOL3lUN21lK3FWNi91Y0UvQndjR2FQbjM2ZFYxeisvYnRyMnRjWHNzYWVIZFZSRVNFSmt5WUlFbnk4UEJRU0VpSTdycnJMalZzMk5BSWJMdVdoNGVISG5ua0VUMzg4TVBhdm4yN1ZxMWFwUzVkdXRpZFA3OTVlbnBxN05peHFsKy92c3FVS1ZQZzZ3TUFVSlFSZkFjQUFBQUFBQUFBQUFBQU44a25uM3ppTU9OY2RoNTQ0QUh0M2J0WExpNHVjbk56VTRrU0pWU3FWQ2xWckZoUllXRmh1dlBPTzIzRzNINzc3Um8vZnJ5T0hqMXEweFlRRUtCdTNicXBXN2R1MTNVZGpuVHMyTkY0N2UvdmY5M3pkT3JVeVhqdDUrZG52QTRNREx6cFI1bTJhTkZDM2J0M1YyaG9xRUpEUTFXaVJJbGNqN1ZZTEdyWXNLRWFObXlZYmIrNmRlc2FyOFBEdzlXOWUzZW45aGdmSDYveDQ4Y2I1V3VEN0pvM2IrNXdySyt2NzAzL0dRTUFVRmdSZkFjQUFBQUFBQUFBQUFBQU40bUxpOHQxamV2ZHUvZDFqYXRUcDQ3cTFLbHpYV092eC9EaHcvTmtucUZEaCtiSlBQbkJZckZvd0lBQitickcxS2xUYjJpOHI2L3ZEYzhCQUFCc1hkOXZjZ0FBQUFBQUFBQUFBQUFBQUFBQTNNSUl2Z01BQUFBQUFBQUFBQUFBQUFBQXdFa2NPd3NVRVltSmlUcHc0SUQyNzkrdnBLUWtQZkhFRXpkN1N6Y2tJU0ZCYTlldWxZK1BqN3k5dmVYdjc2K0tGU3VhK2xpdFZzWEZ4Y25QeisrRzE0dU5qWlducDZlOHZiMXZlQzVjbjZKOEQxKzhlRkYvLy8yM1VhNWF0YW9DQXdPekhiTnAweWFscHFaS2tzcVdMYXY2OWV2bjZ4NkxvbHZoYytEU3BVdkc2MUtsU3NsaXNlU3F6WjdGaXhjYnIydlZxcVhhdFdzNzdQdS8vLzFQU1VsSmtxUUtGU3FvU3BVcVR1OGRBQUFBQUFBQUFBQUFBSkE5Z3UrQUl1Qi8vL3VmQmc4ZUxNZTdYSkVBQUNBQVNVUkJWS3ZWS2tteVdDeTYvLzc3YllKVW5QWGlpeThxSUNCQVRabzBVYU5HamVUcDZlbXdiLy8rL1JVVEUyT1VseTlmbnVQOFgzNzVwUklURTFXeFlrVlZybHhaNGVIaFJ0dldyVnMxZGVwVW8veWYvL3hIL2Z2M044b1pHUm1hTW1XSy92ampEMFZHUnFwbHk1Wk9YcDNaeUpFamRlTEVDWGw0ZUNnME5GUnZ2UEhHRGMwSDV4VFZlL2lxbVRObmF1blNwVVo1K3ZUcDJmYmZ2bjI3Um8wYVpaUjc5ZXAxeXdiZkZlZlBnZmJ0Mnh1djMzbm5IZDExMTEwMmZicDA2V0s4L3ZiYmIwMzNmSFp0OW56ODhjZkc2eWVlZUNMYjRMdDMzMzFYUjQ4ZWxTUjE3dHhaZ3djUHpuWnVBQUFBQUFBQUFBQnc4Mlg5SW43OSt2VVZGQlNVYmYrREJ3OXF3NFlOUmpraUlpTEhML3RmbFo2ZXJ2ajRlS1BzNCtNamQzZDNKM2NNQUNENERpZ0NhdGFzcWZMbHkrdk1tVE9TTWpOQnJWeTVVajE3OXJ6dU9XTmlZclJqeHc3dDJMRkRTNWN1MWYzMzM2OFJJMGJvMHFWTHVuRGhnZ0lDQW01b3p5a3BLVnF3WUlGU1VsSWtTWGZkZFpjcDZHYnYzcjJtL25YcTFERmVXNjFXdmZubW00cU9qcFlrVFpnd1FZODk5cGo2OU9tVDYxOFdzenA2OUtoT25EZ2hTVXBPVGxhTkdqV2NuZ00zcGlqZXcxZHQyYkpGdi83NnExSDI5dmJXK3ZYcnRYNzllcHUralJzM1Z1M2F0ZlhGRjErWTZzK2ZQNit2dnZyS3B2K1RUejZwdUxnNFJVUkVaTHVIYnQyNktTb3E2dm91UUpsL2hwbzJiWHJkNDYvWHJmZzVrSktTb3BNblQ5cHRPMzc4dUM1ZnZweXJ0c0RBUUxtNnVsNzNQakl5TW96WExpNHUxejBQQUFBQUFBQUFBQUFvT0ZtL2lEOW8wS0FjZysvMjc5OXZlaTdWczJmUFhEOWZPSG55cEo1KyttbWovTjU3N3lra0pFU1NkT1hLRmRNSlBzNGdpQS9BclliZ082QUlzRmdzdXVlZWUvVGpqejhhZFRjYXVIUTFvT1dxcXdFeGE5ZXUxZVRKazFXK2ZIazFhTkJBQXdjT2xLK3ZyOVB6Nzl5NTB3aTRrYVRRMEZCVGUzWkJOeGFMUlEwYk50U2FOV3VNVEduZmZmZWRUcDA2cGNqSVNLZC9XVnUxYXBXcDNLRkRCNmZHNDhZVnhYdFl5Z3p3bXpoeG9uRWZTcGxIcGM2ZE85ZHVmMjl2YjhYRnhXbjM3dDJtK3YvKzk3OTIrei81NUpQWHRhK2k0bGI4SERoMjdKZ0dEaHhvdCsybGwxNXlPTzdhdHR4a3dzdE9lbnE2OFpyZ093QUFBQUFBQUFBQWlxNlVsQlE5K09DRHVlcDcvLzMzTzJ5Yk5tMmFhdGFzbWF0NS92dmYvMnJHakJtNTZudXRkOTk5VncwYk5yeXVzUUJRRkJGOEI5eEV4NDRkMHkrLy9KS3J2cWRPblRLVlkySmk5TkZISDZsRWlSSTVqdTNhdGF0TkVNZWFOV3VNMTE1ZVhtclVxSkVrYWMrZVBaS2tzMmZQNnZmZmY5ZXdZY055dGI5cnJWdTN6bFFPQ3dzelhpY21KbXIvL3YxR3VYTGx5aXBYcnB5cGY2ZE9uVlN5WkVtOSsrNjdSZ2FuQXdjTzZOS2xTelo5c3g3OW1CdTllL2QycXI4azllalJRLzM2OVhONlhIRlhuTy9oL2Z2M2E5U29VYnB3NFVLdXg1dzZkY29tNjExK0tGR2loQkZRbFpTVVpOUzd1N3NiMzJiS1duK3o4RGxRTUU2ZE9tVVQ4Sm1ZbUdpOFBuNzh1RmF1WEdsM2JMdDI3ZkoxYndBQUFBQUFBQUFBNE5hU20yZC9BRkNjRUh3SDNFU25UcDI2b2FNa2x5eFprcXQrYmRxME1RVXU3ZCsvWHpFeE1VWTVQRHpjeUNKMU5YQkprcXBYcnk0dkw2L3IybHZXSXprOVBUMlZsSlNrWGJ0MlNjb01uc2w2SktLL3Y3L1JscFcvdjc4ZWVlUVJMVnk0VUo2ZW51cmR1N2RPbkRoaEhCMFpIQndzRHcrUDY5b2Y4a1p4dllmUG5qMnI0Y09IS3prNTJhaDc1cGxuMUtwVks0MFpNMGIvL1BPUGdvT0ROV1hLRkhsNmVocDl4bzBiWjByQi9jd3p6eWcrUGw3ZmYvKzlwTXdnd2tHREJwbldLbHUyckVhUEhpMUoyckZqaCtsbmNyVStNRERROUhNZVBYcTBjWXhzMXFDelljT0dHUm5kbkExR3l3L0Y4WE1nSVNIQmxNMHZhMzFjWEp4Y1hWMk45MDNLUEM3M3FtSERocWxNbVRLNWFpdGJ0bXl1OTdSNzkyNjkvZmJiRHRzM2JkcWtUWnMyMlcwaitBNEFBQUFBQUFBQWdNTE54Y1ZGZ1lHQmR0c3VYNzZzK1BoNG8reW9uMVJ3UVhFRTN3RzQxUkI4Qjl5Q2Z2dnROMU81YmR1MmtxVDQrSGdkT1hMRXFQZnc4RENPeTd4NDhhSnBqTDFqTlAzOC9OUzRjV05KVWx4Y25GR2ZsSlNrNGNPSE85elA5dTNidFgzNzltejNuSlNVcERmZWVNTlVOMmZPbkd4L2dVVHhsZC8zY1BueTVkV3ZYejlObXpaTmt0UzllM2QxNjlaTmx5NWQwcFVyVnlSbEJvOU5tVEpGWGJ0MjFlTEZpM1hvMENFRkJRV3BaY3VXaW82T1ZraElpQjU5OUZFZFBIaFFTNVlzVVhKeXNoWXVYS2g2OWVxcFJZc1dwajIyYk5sU2ttMjJ1cXYxUlZWeC9CeDQ3YlhYdEcvZlBwdjZ0OTU2eTNpOWZQbHl1Mk1iTjI3czhDalo3Tm9BQUFBQUFBQUFBTUN0eTgzTlRYUG16REVscHJocTdkcTErdkxMTDQzeWE2KzlacHllbEZYVnFsV05la2NKSEY1ODhVVkpVa0JBZ0RwMTZtUnErL1hYWDQzVGw2NjFZTUVDelp3NTB5aVhLbFVxK3dzQ2dHS0c0RHZnRnBPYW1xclZxMWViNnU2NjZ5NUowclp0MjB6MWUvZnUxZDY5ZSszTzg4RUhIOWpVaFlXRkdjRjNCZW1KSjU2d1c3OTU4MlpUa015OTk5NnJ5cFVyWDljYTllclZ1NjV4eUhzRmRROC84c2dqT25ueXBIeDlmZFd6WjA5SlV1blNwVFYyN0ZnTkhqeFkzdDdlNnQ2OXV5d1dpMWFzV0NFcDg5dEZYMy85dFg3OTlWYzFiZHBVRm90RmQ5eHhoMTU0NFFXOS8vNzdHamh3b0NudzducDkrT0dIbWpGamhrMzk3Tm16TlcvZXZCdWV2eWdxcU0rQkhUdDI1Tmd2S1NuSnlQcjM2cXV2R3ZYWFp2WnoxTmFpUlF1NXVXWCtpdWJvSDhCejU4N1YzTGx6VmFwVUtRMGVQRGozRndFQUFBQUFBQUFBQUhKMGJjS0UvTFIzNzE0dFhiclVwdjczMzM4M0F1NEdEaHlvL3YzNzV6alhNODg4WTdjK0tpcEszdDdlTjdSUFNkcTNiNTlLbGl3cFQwOVB1Ym01S1Q0K1hpdFhyalRhTFJhTGZIeDhibmdkQUNoS0NMNERicUs3Nzc3YkprUFNrMDgrcVgvLy9kY29mL2poaDdyenpqc2R6ckZzMlRKTm1qVEpLRnNzRm4zenpUY09NeWl0V3JYS0pnUFkxVzg1Yk42ODJlbHJLQXllZlBKSm03clkyRmo5OE1NUFJqazRPRmd2dmZTU0xCYUxLWmlsZGV2V0dqVnFWSUhzc3pncXp2ZndSeDk5WkJ3Qk8zdjJiSnYycEtRa1BmdnNzNmE2Mk5qWWJJOTcvZUNERDR5Z3Z3b1ZLdWk3Nzc2N3JyMWx6U2lYVlh4OHZDbTErSzJrb0Q0SFB2Lzg4eHo3SkNRa21ETGhPV3ZSb2tVcVhicDBydnUzYTlmTzV2allUcDA2R2NjbVAvUE1NK3JXclpzazJ6OXZBQUFBQUFBQUFBREExdVhMbHd0c3JaTW5UOW9OdnN1YVpLSjM3OTRGdHAvc3ZQLysrenAwNkpERDl1clZxOHZMeTZzQWR3UUFOeC9CZDBBaDA3SmxTODJmUDk4b0wxdTJMTnZBcFdzRG44TEN3ckk5dW5EaHdvVjI2OVBTMHJSeDQwWW5kK3VZbzJNWEowK2VyRjkvL2RVb3YvTEtLOGFSb1hrbEl5TkQ3N3p6amhJVEV5VmxwbUorNFlVWFpMRlk4blFkMkZkYzdtSGN1T0w0T2ZEUlJ4OUp5dnlHMkdlZmZXYlV2L1BPTzBZR3h0alkyQnRhNDBaWnJWYWxwS1FZNVJJbFN0ekUzUUFBQUFBQUFBQUFVUFJjdVhKRisvZnZWODJhTlcvMlZ1eUtpSWhReTVZdEhiWnYzYnJWN2lsS2t2VDg4ODlMa3M2ZE82ZHZ2dm5HcU8vU3BZdXFWS21pMHFWTE8wejJVSzlldld5RDcvcjA2Wk9iN1FOQXNVTHdIVkRJdEdyVnloUzR0R3JWS3ZYcDAwZGx5NWExNlJzVEUyTnpCT0w5OTkvdmNPN3QyN2M3L0dWbysvYnR1blRwa2xIdTA2ZVBJaUlpakhMLy92Mk50TWFTNDZDYTdNVEZ4Um5IYzBxU3Y3Ky9XclZxNWZROE9mbjAwMCsxYytkT28vemtrMDhxT0RnNHo5ZUJmY1gxSGc0TURIU3F2ejFuenB6UmxTdFhiT3F2L2dQbTJtOVJYYTIvTmd2YWhBa1QxTFJwVTBubVkwa2pJeVBWb1VNSG0vckNwTGg4RHF4WnM4WlVkcFNOVUpLKy9QSkxCUVFFT0d6ZnYzKy9ubnZ1T2J0dFdZL1RuVHQzcnZHNlFZTUdDZ2tKc1J0WWQrWEtGVm10VnFQczZlbnBjRzBBQUFBQUFBQUFBR0NyZlBueVdyRmloWHg4Zk9UbjUzZXp0MlBqMjIrLzFiZmZmbnRkWXg5KytHRkowckZqeDB6QmQrSGg0UW9KQ1pFa2ZmLzk5M2JIQmdjSHkyS3htSjVEbEM1ZFd0V3JWMWRFUklUQ3dzS3VhMDhBVUpRUmZBY1VNc0hCd2FwZHU3YjI3ZHNuU1VwTVROU0NCUXZVcjE4L203NWZmZldWNlJlYmdJQUFoWWVITzV6NzY2Ky9kdGgyYlNCUzY5YXRuZHg1enViUG42KzB0RFNqSEJzYm0yMmdsVDE5Ky9aVno1NDlIYll2WGJwVWl4WXRNdFhObVROSGMrYk1zZHYvOTk5LzErKy8vKzV3dnM2ZE8ydnc0TUZPN1RHcnlaTW5YL2ZZcTlhdlg2LzE2OWZmOER3NUtWdTJyUHIzNzMvRDh4U1hlOWpUMDFPbFNwV1NKS1drcE9qVFR6KzlvZmtrYWVMRWlmcnJyNy9rNHVKaXpDMUpQWHIwc052L2F2M0xMNzk4dzJzWEZzWGhjK0RzMmJOR212ZXJwazZkS2hjWEY3dEJqd01HRE1nMjQxN1dQd1BYeW5xY2J0Ymd1NUNRRUx0SDdVcXlPWlk1NjcyV2w1ejVmSE4zZDFkQVFJQkNRa0lJaGdZQUFBQUFBQUFBRkhwQlFVRTZldlNvdnZubUc0V0ZoU2tvS0VnVksxYk1sOU5tMnJWcnAzYnQya2t5SjFjWU5HaVF1bmJ0bXVmcjNZajc3Ny9mZUs1ejlma0dwNDhCdU5VUmZBY1VRajE2OU5DNGNlT004cUpGaTNUZmZmZVpNbTl0Mzc1ZGE5ZXVOWTJMaUlpUXE2dXIzVG0zYjk5dWsySHNxdlQwZEczYnRzMG8xNjFiTjlzc1RkZmoyTEZqK3Zubm4vTjB6bXRGUjBkcjZ0U3ArYnFHczVvMWEzWkQ0NjhHM2RuTEdwZlhnb0tDOG15dTRuQVA5Ky9mM3doR2JOKyt2UjU4OE1FYm11K3E1NTkvM3ZoRzBmV2FNR0dDWEZ4Y2JPcW5UcDFxSEl0YUdCV1h6NEhvNkdpYmdMbTB0RFM5Kys2N2lvdUxNLzZCZkZWeWNuSys3dWRhQ1FrSnBuSitCZC9sOXZQTmFyVXFJU0ZCcDArZjFwSWxTMVNyVmkyMWE5ZE9KVXVXekpkOUFRQUFBQUFBQUFCd285emMzQlFSRWFHTkd6ZHF3NFlOMnJScFU2N0dOV3ZXVE0yYk44L24zV1VtS3JqMmVVUldtelp0eXRQbkpjNGtVdWpRb1lNaUl5UHpiRzBBS093SXZnTUtvZkR3Y0ZXdlhsMkhEeCtXbEpsMWE5S2tTVVptcGNURVJMMzMzbnVtNEkvQXdFRGRlKys5RHVlODlvakVyRnhkWGZYRkYxOW8yYkpsV3JCZ2dSNTY2S0c4dXhobEJsNjgvLzc3cG14WDE4dlJOeWZXcjErdmlSTW5LaU1qNDRiWHlFczMrc3YxK3ZYckMreVg5THhVM083aHdpWWxKY1Z1ZldwcXFsSlRVd3Q0TjdsVFhENEhyRmFyRmk5ZTdMRDk4ODgvMTRFREIweDFOM0xzYkU1eWM3eHdkdi9BYmQrK3ZicDA2YUpubjMzVzZiV3Y1M05wLy83OVdyRmloWDc0NFFkRlJFVFlEU0lGQUFBQUFBQUFBS0F3Y0hGeFViTm16UlFhR3FyRGh3OHJJU0VoMjlOc0pKa1NVUlExYTlhczBmTGx5M1hvMENHMWFkUG1abThIQUlvTWd1K0FRc2hpc1dqSWtDRWFQbnk0OFF2YzNyMTc5ZkhISCt2NTU1L1hXMis5cGRqWVdGUC9ZY09HT2N3WUprblZxbFV6WG50NWVTa3hNZEhVdm0vZlBsV3RXbFhEaGcyVEpHM2R1dFhVZnVYS0ZWUDUydmFyYnJ2dE52bjUrWm5xbGk1ZHFwMDdkOXJ0Lyt5enp6cjhwc1RHalJ2MTVwdHZHbVVQRHcrMWJOblNwdCt5WmNzMFpjb1VwYWVuMjUxbi92ejVwbkxXSXo2Yk4yK3VvVU9IT216SDlTbHU5M0JXRFJvMHlEWkkwSjRwVTZaazIzNzFTTnYxNjlmcnl5Ky90S24zOS9kM2FyM0NxTGg4RHF4YnQwNG5UcHl3cVE4S0N0S2hRNGVNUFdiMTc3Ly9PdHlYSk5PZmhlS3VaczJhOHZIeDBUZmZmS09OR3pmZWNIWlFBQUFBQUFBQUFBRHlXOG1TSlZXblRwMmJ2UTJUMmJObmEvYnMyVTZQUzB4TTFONjllM1g0OEdIdDJiUEgxSFkxK1lDM3QzZWU3QkVBYmhVRTN3R0ZWTDE2OVhUZmZmZnAxMTkvTmVwKyt1a243ZHUzenlhclVzZU9IZFdnUVlOczU2dFpzNllreWMvUFQwMmJOdFdTSlV0TTdTTkhqblJxZjQ3NkR4Z3dRTjI3ZHpmS2h3NGQwdlRwMDAxOUxCYUxFWkExYTlZc2hZU0UyQng1K3M4Ly85aWtRdTdUcDQ4cVY2NXNxdHV6WjQ4bVRacmtjSDVKOHZYMWRYZ2RKVXFVeUxZZDE2KzQzTVBYOHZIeE1mYVNWMnJVcUNGSk9uandvTjE2U1ZxK2ZMbmRzVmt6bjBWR1JxcERodzU1dXJlOFVKdytCeFlzV0NBcE05MTgxaXgrZmZ2MjFkeTVjOVc0Y1dOMTZOQkJLMWV1Tk5wZWZ2bmxYTTE5cS9EejgxTllXSmcyYk5pZzBOQlFqcDhGQUFBQUFBQUFBS0NBYk51MlRXUEhqczIyVDRrU0pXenF2djc2YXlVbUptcjE2dFUySjFDZE9ISENkQXBQY0hCd251d1ZBSW9LZ3UrQVFtelFvRUhhczJlUGpoNDlhdFJkRzdSVXJWbzFEUm8wS01lNXFsV3JKb3ZGb2tHREJtbjM3dDE1dmxkN0xseTRvREZqeGlnNU9kbW9Dd3NMVStQR2pZMUFuSlNVRkwzKyt1dDY3NzMzak94ZSsvYnQwNmhSbzNUNThtVmpYSGg0dUxwMjdXcXpSbEJRa0R3OFBJdzFHalpzcURKbHlpZzZPam8vTHcyNVZOVHZZWHVpbzZPNXY1eFFuRDRIckZhckVTRFpva1VMclY2OTJtaHpjM1BUcEVtVDVPbnBXYUNaN0Y1OTlWVlRPVDA5WFpNblQ3WTUzamMwTkZRUFBQQ0EzVGx1UmdyOG9LQWdiZHEwU1RFeE1icnp6anNMZkgwQUFBQUFBQUFBQUlxeW9VT0hxbE9uVGc3Ym82T2pOV0hDQkp2Nm5KSVJsQzlmWGsyYU5MR3BQM1hxbE41NTV4M0Z4Y1hwN3J2dlZ2MzY5WTIyNzcvLzNuanQ2dXFxMXExYjUrSUtBS0Q0SVBnT0tNUzh2THcwYnR3NFBmZmNjelpIYkVwU21USmxOSDc4ZUhsNmV1WTRsNGVIaDNyMDZLRjc3cm1uUUFLWGtwT1ROWDc4ZUZNUVN1blNwVFZpeEFoVnFGQkJPM2Z1MUpvMWF5UmwvckkyZE9oUXZmMzIyMGFtcTZ5Qk9zSEJ3WHJwcFpka3NWaHMxdkgwOUZUanhvMjFaczBhMWExYlYrUEhqN2ZKbElXYnB5amZ3NFZOMWd4M2preWFOTWttQTV5VTh6L0E4a3R4K3h5d1dDeXFVYU9HOXV6Wm84NmRPNXVDNzY3dVE4bzhKdGhlcHNLaFE0Y2FLZHlmZWVZWmRldlc3YnIza3BTVXBGV3JWdW5QUC8vVTZOR2pqZm9WSzFiWUJONUptY2Mrdi9qaWk0WG1DT09LRlN0S2tzNmZQMytUZHdJQUFBQUFBQUFBUU5IendRY2Y2SU1QUG5CNlhIYkJkMlBHakZHTEZpMGttUVBxcE14VGlPTGk0aVJKSDMvOHNUNysrR081dTd2cjRzV0xXclpzbWRHdmRldlc4dkh4Y1hwZkFGQ1VFWHdIRkdJWkdSbmF2SG16dzNZUER3OGRPWExFNWdoR1I1NSsrbW1IYlY5KytXVzJZMTk5OVZXZE9IRWl4LzVseTVaVmNuS3lSbzhlclIwN2RwamFoZzBicGdvVktraVNYbnp4UmNYRnhXbmZ2bjJTcExObnorcTU1NTVUU2txS2FVeTFhdFUwY2VKRWVYbDVPZHhia3laTmRPblNwVndIY1dVbjZ6R1Z1SEZGOVI3T1R2UG16Yk05bGpZbkFRRUJUdlZQUzB2VDZkT25yM3U5bTZXNGZnNEVCUVVwSXlORDllclZzOXMrZmZwMExWcTBLTWMxUHZ2c00zMzIyV2NPMngwZE0zeFYxbi8wcHFXbHljM05UWmN2WDlhY09YT00rb0NBQUxtNHVPajQ4ZU5LVGs3VzlPblROWGJzV0xzQmpBWHRhc3A2UG5NQkFBQUFBQUFBQUxBdkxpNU9TNWN1MWRhdFc5V25UNTg4bWJOOCtmTHEyTEdqUWtKQ1ZMNThlZE54c2RrOUkrdmF0YXVXTFZ1bTQ4ZVA2OUNoUTVvNmRhb2lJeU0xYmRvMDR4UWppOFdpLy96blAzbXlUd0FvU2dpK0F3cXB6WnMzYS9iczJjWVJoL2FjT1hOR28wZVBWck5temRTN2QyOEZCUVZsTzJkMkFSYzVCUVM1dTd2bnFyL1ZhdFhMTDcrc2JkdTJtZXE3ZGV1bVZxMWFHV1V2THkrOTlkWmJHakZpaEE0ZlBpeEpOZ0UzOWV2WDEvang0MVc2ZE9sczk5YWlSUXUxYmR2V1pvL1g0OWl4WTZaeVlRaFNLYXFLNmoyY2t3c1hMbVI3VFRrNWVQQ2dtalp0bXFzTVpLKy8vcnEyYmR0bWZNc29yNXc0Y1VJVEowN1VvRUdEVkxkdTNUeWRXOHI4SEJnelpreXgvQnlvWHIyNjdybm5uaHRlSXpjU0V4TzFZOGNPYmR1MlRWdTNiblhZTHk0dVR2Nysva2E2OTZ1NmRPa2lGeGNYZmZUUlI1S2tkZXZXYWM2Y09lcmJ0MisrN3gwQUFBQUFBQUFBQU9SZVJrYUd6Zk9ucUtnbzQzV3ZYcjFNYlgzNzlsVzdkdTBjenJkcDB5YTdwd1M1dWJscCtQRGhrbXlmaDJUSHpjMU56ei8vdkY1KytXVkowckpseTVTWW1LaTFhOWNhZmRxM2I1L2pzejRBS0k0SXZnTUtFYXZWcW8wYk4rcTc3NzR6amliTWpmWHIxMnZEaGcxcTJyU3BIbjMwVVRWbzBPQ21CWTFaTEJaVDhJY2tOV3JVU1AzNjlUUFYvZnZ2di9yNTU1OFZIeC92Y0s1TGx5NXA1Y3FWYXRHaVJiWXBrTFBMaHBVYkowK2UxSll0V3lSSnYvenlpNm5OMjl2N2h1YSsxUlNIZXpnbnUzYnQwcTVkdTI1b0RuOS9mMVB3WFZwYW12NysrMi85K2VlZnBuN3IxcTJUbEJrNDZDZ1RXdGJqYUNNakk5V2hRNGRzMTQ2SmlkSElrU01WSHgrdnlNaElSVVpHcWsyYk50ZDdLWFlWNTgrQkZpMWFxRnk1Y2c3bkNRa0pzYWs3YythTWNieHVWbTV1Ym1yZnZyM0RUSDE3OXV6Um1ERmpzdDEzdFdyVmxKU1VwSWtUSjJyOSt2VkdmV0Jnb0hIVWNGUlVsUDc5OTE5SjByeDU4MVN5WkVrOTl0aGpoZmJQR0FBQUFBQUFBQUFBdDVJZmZ2aEJYMzMxbFJJVEV4MzJlZTIxMTB6bGhRc1htbzU3dmRhMWN3MFpNa1N1cnE2bUUzU2MxYWhSSTNYdDJsVUxGeTZVSkZQZ25iZTN0ODF6SUFDNFZSQjhCeFFDY1hGeFdyVnFsWDc2NlNmRnhzWTY3TmV4WTBjOTl0aGptajU5dWpaczJHQnFzMXF0V3I5K3ZkYXZYNjlLbFNxcGZmdjJhdDY4dVdyVXFGSGdBUlpObWpReHZpbFJxMVl0dmY3NjYzSjFkVlZpWXFJMmJkcWszMzc3VFgvOTlWZU94dzBlUG54WUgzLzhzYVpObTZZNzdyaERJU0VocWx1M3JvS0RnK1huNTVkbjE1V2VubTVraHJvVzM4N0luZUoyRHhla0pVdVdhTmFzV2JweTVVcStyMlcxV3ZYT08rOFl3VzZwcWFtYU9IR2lFaElTOU1namorVHBXc1gxY3lDN3dEdEpDZzhQVjNoNHVGRStkT2lRS1lET3o4OVBTVWxKdW5EaGd0TFMwclJ0MnpZTkhEaFF6WnMzdDdtV2hnMGJ5dHZiV3drSkNhYjZhdFdxcVZXclZtclZxcFZjWFYwMWNlSkU0K2hlS1ROWWMrVElrWEp6eS93MWI4aVFJWHJsbFZlTTlzOC8vMXg3OSs3VlN5KzlwREpseW1SN1BRQUFBQUFBQUFBQUlIKzV1TGhrRzNnblNhZE9uVEtWejUwN3AzUG56dVY2alpNblQxN1gzcTdWdjM5L2JkNjgyU1pyWHYvKy9YTjhoZ0lBeFJYQmQ4Qk50SHYzYnMyZVBWdTdkdTNLTmdERjM5OWZnd2NQVnBNbVRTUkpFeVpNMEgvLysxL05uajFibHk1ZHN1bC82dFFwelowN1YzUG56cFd2cjY5R2pScWxCZzBhNU50MVhDc2tKRVJSVVZFS0NnclNhNis5cHVqb2FLMWR1MVovL2ZXWFVsTlQ3WTV4ZFhWVmh3NGRkT1RJRVp1TWFWYXJWUWNPSE5DQkF3ZU05TW9WS2xUUTdObXpiempibFNUZGR0dHQ4dkR3VUhKeXNxaytLQ2hJelpvMXUrSDVpN1BpZWc5bnAxT25UaG82ZEtoVFkySmpZMjNTZ1YvbDZ1cWFZK0JkYW1xcTB0UFRjMXduSXlNajIzNnVycTRhTjI2Y1JvNGNxZVBIajB2Sy9QTTFiZG8wSlNjbnEwZVBIam11a1Z1Myt1ZkE4ZVBIdFdqUkl2Mzg4OCttOTJURWlCR1NwRmRlZVVVWkdSazZkZXFVeG80ZHEyclZxdW5lZSsvVlBmZmNveXBWcWtqSy9IbTBiTmxTUC8zMGt3SUNBdFM2ZFd1MWFkUEd5SFlYRlJXbGVmUG1tZlpzc1ZnMFlzUUkxYXBWeTZnTEN3dFQ5KzdkOWYzMzN4dDFHelpzMEJOUFBLRXVYYnJvMFVjZnpmRllYd0FBQUFBQUFBQUFrRCtxVnExcVUxZWhRZ1dGaFlYcDdydnZWbXhzckdiTW1KSG42K2FVSU9GYWlZbUptakZqaHQzamFqLzk5Rk1sSmlhcWMrZk9jblYxemFzdEFrQ1JRUEFkY0JOVnIxNWRaODZjY2ZpTFRjbVNKZFd6WjA5MTY5Wk5KVXFVTUxWMTZ0UkpMVnEwMEJkZmZLRmZmdmxGR1JrWmR1ZTQ4ODQ3VmI5Ky9UemZlM2JxMWF1bit2WHJhL3o0OFpLazJiTm5PL3ptaGF1cnExcTNicTFldlhycHR0dHVreVN0WHIxYTMzenpqWTRjT2VKd2pVY2ZmVFJQQW02a3pHQ1ZxbFdyNnRDaFEvTDA5SlN2cjYvQ3dzTDB4Qk5QeU1YRkpVL1dLSzZLNnoyY25hTkhqMnJwMHFWT2pibHc0WUxETmtmWkZmMzkvWFgzM1hlclpzMmFtakpsU3JhcHc2K2FQSG15SmsrZTdMQjkrZkxsOHZQejAvdnZ2NitSSTBmcTBLRkRSdHVzV2JNa0tjOEM4RzdGejRHRWhBUXRXYkpFVzdaczBkNjllMjMrWFBUcTFVdDMzWFdYcE13Z3ZDbFRwaGlCZVRFeE1abzFhNVptelpvbGIyOXZmZkxKSjZwWXNhSWVmZlJSM1hmZmZhWmdPa2w2NmFXWHRIZnZYbE9kaTR1TFhuamhCYlZyMTg1bWIvMzc5MWQ4Zkx4V3JseHAxRjIrZkZsZmYvMjE3cnp6VGpWdTNEaFgxd2dBQUFBQUFBQUFBUExXN2JmZkxvdkZvcG8xYTZwWnMyWnExcXlaemZPajd0MjdTNUlPSERpZ2RldldhZTNhdFlxSmlkSGJiNyt0Um8wYUdmMkdEeCt1bzBlUHFrR0RCZ29ORFZWSVNJaHV2LzEybzkxcXRTb2xKVVh1N3U3YXZYdDNydmY0NDQ4L2F0NjhlVHAvL3J6ZDlrdVhMbW42OU9uNjRZY2Y5T0NERCtxKysrNlRyNit2TXo4R0FDaXlDTDREYmlJdkx5KzkrdXFyR2pwMHFDbndxRlNwVXVyY3ViTWVmZlJSZVh0N094enY3ZTJ0b1VPSHFudjM3bHF3WUlHV0xWdG15aWdWRUJDZ2wxNTZxY0NQN0N4ZHVyUW1UWnBrZkt0aDRNQ0Jtamh4b3MzZTI3ZHZyeTVkdXNqUHo4L1UxcVpORzdWdTNWcWJOMi9XTDcvOG9rMmJOcG11S3pBd01Oc2pNaHMyYktpU0pVczZ0ZWZwMDZjNzFSK1ppdXM5bkoyLy8vNWJmLy85ZDU3TlY3MTZkVmtzRmxrc0Z0V3RXMWZObXpkWGt5Wk5GQmdZS0VuR0ViRjV5Y2ZIUisrOTk1NWVldWtsL2ZQUFA1SWtOemMzSStOYVhyZ1ZQd2RLbHk2dFRaczJtWTZBbFRJRCsvcjA2YVBISG52TXFPdlFvWVBLbHkrdk45NTR3eWI3WTcxNjlWU3hZa1ZKY3ZpZTlPM2JWNUdSa1VhQVg2bFNwZlRxcTY4NkRLS3pXQ3dhT1hLa3lwY3Zyd1VMRmhqMVlXRmhCTjRCQUFBQUFBQUFBSEFUVmFoUVFmUG16Yk1ickphWW1LaTFhOWRxNjlhdDJyWnRtODF6b3c4Ly9GQXpaODVVaVJJbHRHUEhEdTNjdVZPU3RHYk5HcTFaczBhU1ZMNThlVFZxMUVpTkdqVlNpeFl0OU9pamo5cWNCQ1JKWmNxVWNiakhUei85MUtidS92dnYxNzU5K3hRVEUyUFV4Y2JHYXM2Y09mcjMzMzgxZlBqd1hGMC9BQlIxQk44Qk4xbnQyclhWdFd0WFJVVkY2YmJiYnRPRER6Nm9qaDA3cWxTcFVybWVJeUFnUU1PR0RkT1RUejZwWmN1V2FkbXlaVHA1OHFSR2pScVZaMW1obkpVMW5YRGJ0bTIxZVBGaUhUeDRVR0ZoWVdyYnRxMmFOMjh1TnpmSEgwRVdpMFdOR3pkVzQ4YU5kZm55WmExZnYxNWJ0bXpSdG0zYk5HREFnR3pIM25mZmZicnZ2dnZ5OUhyZ1dIRzlod3VLcDZlbnhvNGRxL3IxNjJmN2o1cThWcVpNR2IzNzdydDY4Y1VYZGV6WU1ZMFpNMFpObXpiTjB6VnV0YzhCVjFkWGpSdzVVdjM3OTFkYVdwcWt6Q0RCRjE1NHdXNzJ4a2FOR3VtTEw3N1F6Smt6dFd6Wk1pT1E3dkhISDg5eHJaQ1FFTjEvLy8xYXVuU3BhdGV1clZkZmZWV1ZLMWZPZG96RllsSC8vdjExOTkxM2E5cTBhVHB5NUlqNjlldDNIVmNLQUFBQUFBQUFBQUR5a3FNc2NSa1pHZnI0NDQ5MTVjb1ZtN2JhdFd2cmdRY2VNSkpZdUhpS1ZnQUFJQUJKUkVGVStQdjdxMWV2WGxxOWVyVk9uRGhoOUR0NzlxeVdMVnVtSzFldXFHM2J0bXJRb0lFMmI5NXNtc3ZEd3lQYkpBMit2cjVHNEorcnE2dWVmZlpaZGU3Y1dVbEpTWm95WllwV3IxNXQ5QzFYcnB3R0RCaVErNHNIZ0NLTzREdWdFT2pkdTdlYU5HbWlrSkNRRzhydzVldnJxNTQ5ZTZwbno1NDZkZXFVS2xXcVpMZWZxNnRyZ1Irbit2cnJyOHZMeTB1ZW5wNU9qeTFWcXBUdXZmZGUzWHZ2dlhteWx5NWR1aGl2ZzRPRDgyVE9XMTF4djRmcjFxMXJ2QTRQRHpkU2UrZFdmSHk4Y2Z5cVpQdk5vZWJObXpzYzYrdnJxK1hMbHp1MVhtNlZLVk5HNzd6emptSmlZaFFhR3BvdmEyUlYzRDRIQWdJQ2pOY2VIaDZTcE50dXUwMWR1blRSamgwNzlNZ2pqNmhObXpiWkJnbDZlM3ZyeFJkZlZNK2VQYlYwNlZLZFBYczIxL3NaTUdDQXFsZXZyb2NmZnRpcFB3K2hvYUdhTVdPR0RodzRvQm8xYXVSNkhBQUFBQUFBQUFBQUtGaWxTNWZXQXc4OG9COSsrRUdTVkxGaVJiVnQyMWJ0MjdjM0hTY3JTWlVxVmRKVFR6MmxwNTU2U3Z2Mzc5ZUtGU3UwYXRVcUpTUWt5TTNOemZoQ2ZraElpQ240N21vdzNkVm5IZllNSGp4WTQ4YU5VMkJnb0NJakkzWG5uWGRLeWt3eWNmVmtucGt6WnlvK1BsN1BQUE9NU3BjdW5kYy9DZ0FvdEN6V3EybFdBQUNGenVUSms5V3NXYk5zZzdNQUZDNFpHUmtGSHVCY0ZQSDVCZ0FBQUFCQThiSnUzVHF0WDc5ZUkwYU11TmxiQVc0SS85OEtRR0g3SERoOStyVG16WnVuMXExYnEzNzkrazRsd2toTFM5UEdqUnQxL3Z4NVBmamdnNUtrRXlkTzZJOC8vbERKa2lYbDUrZW5PblhxcUZ5NWNxWngyN1p0MDlxMWE0M3k4ODgvcjE5Ly9WWHQyclZUaVJJbDdLNlZtSmlvRlN0V3FIUG56dGR4bFFCdzgxaHVKTU9ReUh3SEFBQ1Fwd2k4QXdBQUFBQUFBQUFBZWNYUHowOURoZ3k1cnJGdWJtNEtEdzgzMVZXcFVrVVJFUkhaam12WXNLRWFObXhvcXV2WXNXTzJZN3k4dkFpOEEzQkw0dWt3QUFBQUFBQUFBQUFBQUFBQUFBQk9JdmdPQUFBQUFBQUFBQUFBQUFBQUFBQW5FWHdIQUFBQUFBQUFBQUFBQUFBQUFJQ1RDTDREQUFBQUFBQUFBQUFBQUFBQUFNQkpCTjhCQUFBQUFBQUFBQUFBQUFBQUFPQWtndThBQUFBQUFBQUFBQUFBQUFBQUFIQVN3WGNBQUFBQUFBQUFBQUFBQUFBQUFEaUo0RHNBQUFBQUFBQUFBQUFBQUFBQUFKeEU4QjBBQUFBQUFBQUFBQUFBQUFBQUFFNGkrQTRBQUFBQUFBQUFBQUFBQUFBQUFDY1JmQWNBQUFBQUFBQUFBQUFBQUFBQWdKTUl2Z01BQUFBQUFBQUFBQUFBQUFBQXdFa0Uzd0VBQUFBQUFBQUFBQUFBQUFBQTRDU0M3d0FBQUFBQUFBQUFBQUFBQUFBQWNCTEJkd0FBQUFBQUFBQUFBQUFBQUFBQU9JbmdPd0FBQUFBQUFBQUFBQUFBQUFBQW5FVHdIUUFBQUFBQUFBQUFBQUFBQUFBQVRpTDREZ0FBQUFBQUFBQUFBQUFBQUFBQUp4RjhCd0FBQUFBQUFBQUFBQUFBQUFDQWt3aStBd0FBQUFBQUFBQUFBQUFBQUFEQVNRVGZBUUFBQUFBQUFBQUFBQUFBQUFEZ0pJTHZBQUFBQUFBQUFBQUFBQUFBQUFCd0VzRjNBQUFBQUFBQUFBQUFBQUFBQUFBNGllQTdBQUFBQUFBQUFBQUFBQUFBQUFDY1JQQWRBQUFBQUFBQUFBQUFBQUFBQUFCT0l2Z09BQUFBQUFBQUFBQUFBQUFBQUFBbkVYd0hBQUFBQUFBQUFBQUFBQUFBQUlDVENMNERBQUFBQUFBQUFBQUFBQUFBQU1CSkJOOEJBQUFBQUFBQUFBQUFBQUFBQU9Ba2d1OEFBQUFBQUFBQUFBQUFBQUFBQUhBU3dYY0FBQUFBQUFBQUFBQUFBQUFBQURpSjREc0FBQUFBQUFBQUFBQUFBQUFBQUp6a2RyTTNjS3ZadFd1WFhuamhCYVA4OWRkZnk5L2ZQOXN4N2R1M04xNjNhTkZDWThhTXVlRjluRGx6UnQ5OTk1MFNFaEtNL3dZUEhxejY5ZXZmOE55T1dLMVduVHQzVG1mUG5sVmNYSndxVmFxa29LQ2dmRnN2TDl3Szc5ZkZpeGNWRlJWbGxQdjA2ZVAwSEZldVhOSCsvZnZWb0VFRFdTeVdHOTVUZmlxSzl5RUFBQUFBQUFBQUFBQUFBQUFLSDRMdkNoR3IxYXFWSzFlcVJJa1NhdG15WmE3R3pKOC9YN1ZyMTFaSVNJaFRhNVV2WDE0Yk4yNVViR3lzVWJkNjllcDhEYjRiTVdLRWR1N2NhWlJEUTBNMWFkS2tmRnN2dnhYRjkrdnk1Y3Q2L1BISGpmTENoUXQxOGVKRmZmdnR0MGFkdmVDNzFOUlVuVDkvWHVmUG45ZVpNMmNVRnhlbmYvLzlWeWRQbnRTUkkwZDA4dVJKV2ExV2ZmcnBwNnBSbzRaVGU4b2FyTmk4ZVhPTkd6Zk9xZkhPS203M0lRQUFBQUFBQUFBQUFJRGlLelUxVlh2MzdsV0RCZzBjOWpsdzRJQ0NnNE1MY0ZjQWdLc0l2aXNrZHUvZXJROC8vRkNIRGgyU3I2K3ZHamR1TEU5UHoyekhIRDkrWEo5Ly9yblMwOVBWc21WTFBmUE1NL0x6ODlQOCtmUDEyMisvNWJqbXhZc1hUZVZseTVacCsvYnRPWTU3NElFSDFLMWJOMG1aQVdpWEwxL09jWXdrUGZqZ2c2YWdweDA3ZGlnbUprWVZLbFRJZGx6SmtpWGw2dW9xeVJ5b2RhTmNYRnh5OVhPeXA3aThYMWFyMWU2WUN4Y3VhTVNJRWJwOCtiSXVYcnlvcEtTa0hOZVJwQzFidGpnZGZKY1hDdm8rQkFBQUFBQUFBQUFBQUlDQ01HL2VQSDMxMVZjS0NncFNseTVkMUxadFc1VW9VVUpTNXJQT3p6Ly9YTHQzNzlaYmI3Mmx1KysrMjZtNXN6NS83OUdqaC9yMTYrZlUrUFBuenh1Slc0NGZQNjRUSjA1bzJMQmhjbmQzZDJvZUFDaktDTDRySkpLU2tuVG8wQ0ZKVW54OHZPYk5tNmZldlh0bk8rWnFJSmNrUlVkSHEyUEhqdkx6ODlQNTgrZDE3Tmd4cC9lUW5KeWNxM0huejU4M1hwOCtmVnE5ZXZWeWVpMHBNMkNxZi8vK09mWjc3NzMzbk00VWw5K0s2dnVWVzJscGFZcUppWEY2M0pZdFc5U2pSdytueDkyb1cvVStCQUFBQUFBQUFBQUFBRkI4blR4NVV2UG16Wk1rSFRwMFNKTW5UNWE3dTd2YXRXdW42T2hvVFpnd3dlZzdkZXBVelp3NVUxNWVYbm15OXA0OWU3Ui8vMzVkdW5USlNOcVNrSkNnOCtmUDY5eTVjenAzN3B4U1VsSnN4alZ2M2x6aDRlRjVzZ2NBS0FvSXZpc2tHalZxcE5EUVVDT1RXVlJVbEI1KytHR1ZLMWZPYnYvZHUzY3JPanJhS0RkcjFreGhZV0VGc3RmaTRrYWk3Vy8xOTh0aXNjakh4MGVWS2xWU1FFQ0FxbFNwb3FwVnF5b29LTWpvczNEaFFxZm5QWG55Wks3SGRlM2ExZW41aXhwSG1Ra0JBQUFBQUFBQUFBQUFGRzhaR1JsNi8vMzNUUUZ1ZDk1NXA5cTJiU3RKQ2c4UFY3VnExWXlrS3FkUG45YTBhZE1VR1JtWkorc3ZYNzVjLy8zdmY1MGU5OGNmZnhCOEIrQ1dRdkJkQVlpTGl6UCt3anR5NUlpcGJjZU9IVWJBMXROUFA2MGhRNFpJeXN4cXRtREJBajN6ekRNMjg2V25wK3VERHo0d3l1N3U3aG8wYUpERDlaY3ZYMjRxZi92dHQxcTNicDJDZ29KVW8wWU5oWVNFcUZxMWF0bGVRMTRlOTNvanJzMHU5L3Z2djVzeXREMzExRk95V0N4Mnh5NWF0RWdKQ1FsR3VYdjM3bmI3OFg3WjZ0Njl1MnJXcktueTVjdXJmUG55cWxpeFlvN0JpNTk4OG9uVDY4VEV4T1I2M0swUWZIZjFmcjJhTmhvQUFBQUFBQUFBQUFCQS9pc01TVEptejU1dEpJT1JKQmNYRnozLy9QUEc4M0JYVjFjTkdUSkVJMGFNTVBhN2JOa3kxYWhSNDZZOVN5MWR1clFTRWhKa3RWb2RQcmNIZ09LRzRMc0NzR1hMRmsyWk1zVnUyNlJKazR6WHk1Y3ZWOE9HRGJWdDJ6WkowazgvL1dRM1FHelJva1U2ZlBpd1VYN2lpU2RVdVhKbG85eXdZVU81dXJyYVhlK2ZmLzdSM0xsemxaYVdwdi85NzMveTlQUTBCWVk1a3ZVbzBaeU8zcncyZUV5U05tM2FwQTgrK0VDVktsVlNwVXFWMUtwVkt6VnUzRGpIZGEvMStPT1BtOG9IRGh3d0JkODkvdmpqZHY4U1g3MTZ0U253TGpBd1VCRVJFWGJYdU5YZXI5eG8zYnExYXRhc2VjUHpGS1Q4dkE4TFNteHNyQ1FwSUNEZ0p1OEVBQUFBQUFBQUFBQUF1RFc0dTd1Ym5pM2ZESC84OFljV0xGaGdxb3VJaUxCNVpsdS9mbjA5K3VpamlvcUtNdW8rKyt3ekJRWUc2dTY3NzdhWjkvVHAwOXE1YzZmZE5ZOGNPYUtWSzFkS2t0cTFhMmZUN3VQalkvem42K3VyOHVYTHEwS0ZDcXBRb1lMeC9MVnMyYkpPWHlzQUZIVUUzeFV5RVJFUlJqQlh2WHIxbEpTVVpOUEh6ODlQdnI2K2lvK1BWNDBhTmZTZi8vekgxRDVxMUNoVGVmNzgrUTdYUzBwS3NwdXRMVHZ6NTgvWC9Qbno1ZXZybTZ2K2FXbHArdlRUVDNYNjlHbWRQbjFhZS9mdXRRbWl1MTdYbmlGLzh1UkpWYWxTeFZSMy92eDVUWnMyelNoYkxCWU5HemJzaG82ZHZhbzR2bC9GVlg3ZWgva2hQVDFkR3pkdVZNV0tGVTNCbWdBQUFBQUFBQUFBQUFEeVQwQkFnRTZmUG4zVDF0KzBhWlBlZWVjZFUxM3QyclhWcTFjdnUvMzc5dTJyN2R1MzY1OS8vcEdVZVZ6dCtQSGpOWDc4ZURWczJORFVkOSsrZlhyNzdiZnR6ck5od3dadDJMQkJrdjNndSsrLy85N3Bhd0dBV3dIQmQ0Vk1hR2lvdW5idHFsYXRXcWxPblRwMis3UnMyVkpoWVdINjRvc3YxS0ZEQjRkWjAyNldoeDU2eUc0UTJsV3BxYWw2NnFtbmNqV1h2ZXhsV1NVbko1dktDeGN1MU9EQmcwMTFIMzMwa2VtYkNmZmZmNzhhTkdpUXEvVnpVdFRmcituVHArdnk1Y3VtdW84KytraU5HalV5MVQzMzNITzVtdS9ubjM4Mmprak42YjJMam83V2hBa1RiT3JkM2QzMThjY2ZLeWdvS0Zkck9sS1E5MkZlUzA5UDErclZxM1gyN0ZuMTZ0V0xsTXdBQUFBQUFBQUFBQUJBQVFrSkNkR1NKVXUwZi8vK0FqOGRiT1BHalJvM2JweFNVMU9OdXZMbHkydk1tREVPbnpPN3VibnA5ZGRmMS9QUFAyODhGMDlLU3RKcnI3Mm1NV1BHcUVtVEpnV3lkd0M0VlJGOFZ3QmF0V3BsSFAwNWF0UW9IVDkrM0dpYlBIbXlLbFNvSUVtS2lZblJsU3RYMUxwMWEwblMzcjE3YmVhNmVQR2lVZCttVFJ1bHBxWnE3OTY5S2xldW5DcFZxaVFwTTdMOVd1dldyVFBOMTZoUkk0V0dodHIwczFxdCt2SEhIeFVmSDIvVXRXN2RXalZxMUREMTgvTHl5dFcxNTdjTEZ5Nll5ci85OXB0NjkrNnRNbVhLR0hYUjBkR21Qa3VYTHRYU3BVdE5kVys5OVphUmR2ZFdlcitXTEZsaXQ2NWl4WXAyKytlVk0yZk82UDMzMzdmYmxwcWFxamZmZkZQVHAwK1hoNGRIdnU2ak1MRmFyVXBJU0ZCc2JLdzJidHlvczJmUHFsMjdkdm4rWGdBQUFBQUFBQUFBQUFENGY4SEJ3YXBWcTVaV3JGZ2hIeDhmK2ZuNUZjaTZLMWFzME9USms1V1dsbWJVZVhoNGFNS0VDVGsrTTZ4VXFaSmVmLzExdmZUU1M4YjRsSlFValIwN1ZzOCsrNndlZXVpaGZOMDdBTnpLQ0w0ckFGNWVYdkx5OHRLaFE0ZE1nVnlTNU8vdkwzOS9mMG5Tczg4K3F3TUhEbVE3MS9idDJ6Vmt5QkNiK2s2ZE9tbm8wS0dTcEo0OWU1cmE5dS9mcjYrKytzb29lM2g0S0NJaVFuWHExSkdiMi8vZkFtbHBhZnJ3d3c5TmdWeWhvYUY2NVpWWDVPTGlrc3VyTFZobnpwd3hsWk9UazdWbzBTSTkrZVNUMXowbjcxZitzbHF0bWpScGtpNWR1dVN3ejlHalJ6VnQyalFOSHo2OEFIZVdQeVpQbnV6MG1Jb1ZLNnBYcjE0RTNnRUFBQUFBQUFBQUFBQTNRYnQyN2ZURER6L29tMisrVVZoWW1JS0NnbFN4WWtYakZMQzhsSmFXcGs4Ly9WU0xGeTgyMVh0NGVHamN1SEVLRGc3TzFUejE2OWZYeXkrL3JMZmVla3NaR1JuRzNCOSsrS0YyN3R5cEYxNTRRYzJhTmRQOCtmTWxTWWNPSGRJcnI3eGlqSC80NFljVkVSSGhjUDZVbEpSY1g1Tzd1enVuZXdHNFpSQjhWNEN1emJZbVphYU43ZHk1Yzc2dGVlN2NPWTBkTzlhVWxqWTVPVmtqUm95UXU3dTdhdFNvb1ZxMWFxbGF0V3BhdkhpeFltSmlqSDQxYXRUUTZOR2puUTdrbWpkdm5xeFdxeTVkdXFSKy9mb1pSOE5XckZoUm4zenlTWjRkdTVxWW1HZzNnQ3NxS2tvUFBmU1F5cFVybCt1NVBEMDliZXB1aGZkcnhJZ1JkdnNIQkFTWXlvODk5cGo4L1B4MCt2UnAwemM3ZnYvOWQrM1lzVU9TVktwVUtibTd1K2U0NXBkZmZxbXRXN2RLa2x4Y1hJeGYvQ1NwZE9uU3hudTZkT2xTMWFwVlN3OCsrR0N1cnllcmdyb1BjOUtzV2JOYzl5MVJvb1FDQWdKVXVYSmxmaGtGQUFBQUFBQUFBQUFBYnBLU0pVc3FJaUpDR3pkdTFJWU5HN1JwMDZaY2pXdldySm1hTjIvdTFGcVRKMC9XaWhVclRIVWVIaDU2NDQwMzdKNk9scDFXclZvcEpTVkZreVpOa3RWcU5lcFhyMTZ0WnMyYXFVMmJOdkwxOVpVa0xWcTB5RFRXMDlQVGFMUEhtZWUyTDcvOHN0cTFhK2ZVM2dHZ3FDTDRyb0JjdVhKRksxZXV0S24vNktPUHRHSERCcjN3d2d2NXNxN0ZZbEhmdm4yMWI5OCs3ZDY5V3djUEhqU0NuVkpUVTdWdjN6N3QyN2ZQWnB5N3U3c2VmL3p4SENQMzA5UFRiZFlyVmFxVUpHbmh3b1ZHd0pNa2RlL2VYZDdlM3BLazl1M2JHL1U5ZXZSUXYzNzluTDYyUTRjTzJhMi9jdVdLdnZycUt5T3pYR1JrcEtuOTlPblQrdkxMTDQxeTVjcVZWYTllUFpzNWl1UDdkYTMyN2R2YkRVSTdkKzZjcWR5aVJRdkZ4c1pxM3J4NW1qdDNyaEVZOXR0dnZ4bDlnb09EY3d3WSsrMjMzL1ROTjk4WTVlN2R1eHZmckpDa0JnMGF5R3ExYXYzNjlaS2tEei84VUQ0K1Bnb1BEODkyM3B0NUgrYkUyVit1QVFBQUFBQUFBQUFBQU54OExpNHVhdGFzbVVKRFEzWDQ4R0VsSkNTWUF0cnNDUXdNZEhxZFhyMTZhZE9tVGJwdzRZSlJsNXljYlBPYyswYmNkOTk5YXRPbWpWRk9TMHZUc21YTFRIMk9IRG1peE1SRWVYbDU1ZG02QUhBcklQaXVnQ3hjdUZBWEwxNjAyN1o1ODJZTkdEQkFRNFlNTWYyRmw1T3NnVVAyWkdSa3lHS3hxRWFOR3ZMeDhWSDE2dFYxNE1BQnJWNjlXcGN2WDg1MmJHcHFxc2FQSHk5WFYxY0ZCUVdwWHIxNnFsT25qdXJXcldzNkNqTnJVSk1rNDFqVXk1Y3ZteUxsZlh4ODlNQUREK1Q2Mm5MajJ1QTdWMWRYSXdqcmwxOSswWDMzM2FmYXRXdXJRNGNPcG41dnZmV1dxZHlsU3hlYm9MSGkrbjdsMXJVL2ozWHIxdW03Nzc1VGVucTYvdm5uSHdVSEJ5c3hNZEYwN082ZGQ5Nlo3WnhidDI3VjFLbFRqWExWcWxYMTFGTlBtWUx2SkduWXNHSGF1WE9uTGwyNnBJeU1ETDM1NXB1YU9IR2lRa0pDSE01OU0rOURBQUFBQUFBQUFBQUFBTVZYeVpJbFZhZE9uWHlidjBxVktucjExVmYxeWl1dnFITGx5anA1OG1TZXpEdGd3QUI5L2ZYWHFsQ2hnZ1lQSG14cVc3MTZ0ZUxqNDAxMUd6WnMwSk5QUHFuSEgzOWNEejMwVUo3c0FRQnVCUVRmRllCTGx5N3ArKysvejdIUFR6LzlwTmF0VytmSmNaTmp4b3pSaGcwYmNveTh2OHJiMjFzZUhoNDZmZnEwcVQ0OVBWMEhEaHpRZ1FNSHRHalJJZ1VIQjJ2YXRHbkdIcThOZXJxYWVTMHFLc3AwSkd6WHJsM2w0ZUZ4STVkazQrcHhwMWM5L2ZUVG1qbHpwcVRNUUxaSmt5YnBrMDgrTVdXRCsvUFBQN1Y2OVdxalhMRmlSWnRnck9MOGZsM3JrVWNlc2FuNzZhZWZURWZCU3RMaHc0ZU53TVkxYTlZb09EaFlmLzMxbHlualhKTW1UUnp1ZC9QbXpSbzNicHpTMHRJa1pYNUxKREl5MHU0eHRiNit2bnJoaFJjMFljSUVTWm1CaGFOR2pkSXJyN3ppTUFQZXpid1BBUUFBQUFBQUFBQUFBT0JHTkdyVVNPKzg4NDdLbFN1bi92Mzc1OG1jOTl4emo1bzJiYXIwOUhUVE05TDA5SFRUYVdWWkpTUWthUHIwNmZyMTExOVZxMVl0bzk1aXNXamd3SUZHZWMyYU5kcTFhNWRSSGpSb2tHbWVtalZyNXNrMUFFQlJRUEJkQVZpOGVMR1J1YXhVcVZLbUxHYmR1M2RYVkZTVVNwUW9vWDc5K3VuSWtTTjVzdVpERHoxa0hOMXBqOFZpMGUyMzM2N1EwRkFqVmE2TGk0c09IejZzalJzM2F1UEdqZHF6WjQ5TkVGYmZ2bjFOZ1Z4SlNVbW05akpseWtpU3RtM2JacXFmTTJlTzVzeVpZM2N2OCtmUHQ4bCtkdFh5NWN2dDFsdXRWdE1hWGw1ZTZ0Njl1N1pzMldMVUh6MTZWSjk5OXBrUnhYLzA2Rkc5OTk1N3BubDY5KzV0RTR4Vm5OK3ZhMTM3L2wyVmtwSmlLcmR2MzE1Ly92bW5wTXlzZ3IxNjlkTFBQLzlzdEh0N2V6djh0c2NmZi95aHQ5OSsyd2k4azZUSEgzOWN0V3ZYZHJpdmxpMWI2ai8vK1k4V0xGZ2dLVE80YnR5NGNSbzRjS0M2ZHUyYTQzVVUxSDBJQUFBQUFBQUFBQUFBQUhtaFljT0dpbytQVjd0MjdZeTZZOGVPYWYvKy9VYTVhdFdxQ2c0T3Rqditqei8rTUQyVExWbXlwSHg4Zkd6Ni9mcnJyenB4NGtTMmUybmF0S2xpWTJPTnNwZVhsK2s1N1lrVEowekJkL2FlNFFMQXJZTGd1d0tRTmJpclU2ZE9wZ0NmaHg5K1dEVnExTkQ1OCtlMWUvZHV6Wmd4STAvV0RBc0xVK1hLbGZYdnYvL0t3OE5EbFN0WDF1MjMzNjRhTldyb2pqdnVVSzFhdFhUaXhBa05HVEpFUC83NG95VHB2ZmZlVTBoSWlLcFhyNjZlUFhzcUlTRkI2OWF0VTNSMHRMWnYzNjU2OWVxcFVhTkdwbld5L29VcnllNWYzdm5oNzcvL05oMExXNzkrZlZrc2x2OWo3NzdEb3JqZXQ0SGZTd2NSQWdqWUVHekVHQldOQlFKMlRkU0lKcmFZWWduMnJ0SFlGVkd4b0dCUGpBMWppVEhxMThSb2xCQmJVREVhalNpS0ZVU3hFWm9nMGx6WTl3OStPKy9PenU2eVM3WGNuK3Z5Y3VmTW1ka0R1K3pNem5ubWVUQjgrSENNSFR0V3lDRDMyMisvd2NYRkJaNmVucGcxYTVZb0M1cUhoNGZHVXJDdjgrdWxuaUZPRzlYZkUxQjRvbGVqUmcwOGZQZ1E2ZW5wMkw1OU8vNzk5MTloZlpjdVhUUUcrZTNidHc4Yk4yNFVaZlJyMDZZTkJnNGNXT1FZaGc0ZGl0allXRnk4ZUJGQVljRGwrdlhyRVJzYml6Rmp4cUJTcFVwQzM0cDZIeElSRVJFUkVSRVJFUkVSRVJFUmxSWjdlM3ZNbURGRFdONnhZNGNvK0s1RGh3NFlNR0NBeG0wakl5TkZ3WGNXRmhhU1BzK2VQY1BXclZzMWJ0K3NXVFBjdTNjUFJrWkcrUHp6ejdGbzBTSmhuWldWbGNFL0N4SFJtNExCZCtXZ1hyMTZBQXFqMEQwOVBTWFp0WlNSNjBXVk90VlhkblkyQUdEZXZIa3dOVFZGbFNwVk5BWkdxUWRpNWVibUN0c0NoYVU3MjdkdmovYnQyeU16TXhNNU9Ubkl6czZHVENZVER0VHFFZkhPenM2bDhqTVVKU3dzVExUOC92dnZBd0RxMTYrUC92MzdZL2Z1M2NLNjlldlhZOWV1WFVoTFN4UGFMQzB0OGMwMzMyajh2YnpPcjVkcWZ3QUlEdy9INDhlUE1YandZRkg3MDZkUGhjZm01dWF3c3JKQzkrN2RoV0JEMWQrSlRDWkR6NTQ5UmRzL2YvNGN5NWN2RjdMbEtkV3ZYeC9UcDAvWHExU3ZrWkVSL1AzOU1YWHFWTkVKWlhoNE9QNzk5MTk4L2ZYWGFOV3FGWUNLZXg4U0VSRVJFUkVSRVJFUkVSRVJFWlVWOVhsUUJ3Y0hyWDFWcTV1cHpoR3JPblRvRU5MVDB3RVVWaE5UVFhqajd1Nk9tVE5uNHY3OSs3Q3dzQkJWaUZOTmpFSkVSR0lNdmlzSGRlclVBUUFNR2pSSXI2Q2prbElQaE5MWDdObXo5ZXBuWkdTRVAvNzRBd0R3NE1FRDBib2FOV29BQUZhdFdxVnpINm9aNS9yMzc0OWh3NGJwUGM3MDlIU2NPblZLV0piSlpFTHdIUUQ0K2ZraEppWUdWNjVjQVFBVUZCU0lBdTlrTWhtbVQ1K09xbFdyYXR6LzYveDZLVStrZ01LZ09tMC8zNU1uVDRUSFRrNU9BQXBMNC83ODg4K2lmUUJBNTg2ZFJjRnVlWGw1R0RkdW5PUzlZV1ptaGc4KytBRG56cDNUT3RhVWxCUkVSRVNJMnJwMTY0YXNyQ3pSL3BLVGs3Rmx5eFkwYTlZTXBxYW1GZkkrSkNJaUlpSWlJaUlpSWlJaUlpSXFTNnBKU2dDZ1pzMmFHdnZKNVhMazUrY0x5NWFXbGhyN1ZhdFdUWGpjcDA4Zi9QRERENkwxZG5aMnNMT3pBMUJZOGxiSnhzYkdvSEVURWIxSkdIeFhEbXhzYk9EajQ0TjI3ZHFKNnA2cjY5ZXZIL3IxNjZmM2ZqV1ZUQzFQQ29VQ2x5OWZGclh0MnJVTHUzYnRNbWcvUC8vOHN5UzduS3B4NDhiaDQ0OC9GcGIzN3QwcnlnTFhzbVZMMk52YkM4dEdSa2FZTm0wYXZ2cnFLMUZhWGFXdVhidkN4OGRINi9POXJxOFhBUHozMzMvQ1kyMG5YQUJ3OSs1ZDRiR0xpd3VBd3JURWZmcjBRV2hvcUxET3pNd01mbjUrb20zTnpNelF1M2R2ckZtelJtaHpjSERBd0lFRGl3eUd1M256SmhZdVhDaHBEdzBOeGNLRkM0VnhPVGc0SURBd0VLYW1waFgyUGlRaUlpSWlJaUlpSWlJaUlpSWlLaXV4c2JHaUFEZ2pJeVBVclZ0WFk5K2NuQnpSc3JZeXNlKysreTRBd05yYUdyMTY5WklFM3lrbEpTV0pxcVc1dWJrWk1ISWlvamNMZysvS3laUXBVOHJ0dVR3OVBiV3V5OHpNeExWcjEzUnVMNVBKMEtSSkU0MXBhSUhDZ3pwUUdDaVZrWkVoV2xlalJnMUo2dHZTbEp5Y2pOOSsrMDNVMXIxN2Q5SHl1WFBuOE4xMzMya012QU1LUzlibTVlVmg0TUNCUW9ZMGRhL2o2d1VBOSsvZkZ4N3JLczBhRXhNalBGYVc0YzNMeThPLy8vNHI2bGRRVUlCTGx5N2h3dzgvRkxYMzZORUQ4Zkh4K08yMzMrRHM3SXlsUzVjaUpTVkY1OCtoaTUyZEhWYXVYQWwvZjM5Y3YzNGRBUUVCY0hSMEJGQXg3ME1pSWlJaUlpSWlJaUlpSWlJaW9ySWlsOHV4WXNVS1Vkczc3N3lqTmFoT3RVUXNvTDFNcktPakkrenQ3ZkhaWjU5cDNSY0F5UnkxY3M2WWlJaWtHSHhYVGlwWHJxeHp2VUtoUUVGQlFhazhWMkJnb0tRdE9Ua1pCdzhleEsrLy9scms5Z3FGQW5mdjNzVW5uM3lDTGwyNkNHVkgxZjM1NTUraTVicDE2NkpTcFVwbEd2UzBidDA2WkdkbkM4czFhOWFFbDVjWEFDQXFLZ3JidDI5SGRIUzB6bjBvRkFvY08zWU14NDhmeC92dnY0OXUzYnFoUllzV01ESDUvMzhPcitQckJZalRFbXRMU1p5Y25JelkyRmhodVhIanhwREw1Vml3WUFHaW9xSkVmZVZ5T1pZdlg0N0hqeDlqNE1DQm9rQy8wYU5INDhXTEZ4ZzhlREFjSEJ4S0ZId0hGSjRnTGwyNkZOZXVYVU9EQmcyRTlvcDRIeElSRVJFUkVSRVJFUkVSRVJFUmxZVzh2RHdzWHJ4WVVuTFcxOWRYNnpacGFXbWlaV3RyYTYxOVAvendRL1RzMlZQbkdEVE53UklSa1dZTXZudEpiTm15UldmSnkrSklUVTNGUC8vOGc0aUlDRnk0Y0VFVUxPYm82SWlQUC80WW16ZHZGdHI2OWV1SDhQQndwS2VuSXlNakE5dTNiOGVPSFR2UXVIRmplSGw1b1huejVxaGR1elprTWhsU1UxTVJGaFltZXI2MmJkdWlWNjllb2xyeTJ2VHExVXQ0M0x0M2J3d2NPRkJyWDJWR3QyUEhqdUhNbVRPaWRYMzY5TUhSbzBmeDY2Ky80dmJ0MnhxM3IxZXZIdXJVcVlQdzhIQlJ1MEtoUUdSa0pDSWpJMkZ0YlkzbXpadWpkKy9lYU5pd1laSGpmOVZlTHdCNDhlS0ZLREN4ZHUzYUdzY1JGaFlHaFVJQm9EQWRzWk9URXlaUG5venIxNjhMZmF5c3JKQ1ZsU1VzNzl5NUU2ZE9uY0t3WWNPRVlFZ1RFeE5Nbmp4WjZPUGg0U0U1U1FQRTVYaTl2YjB4Zi81OHJiOGpVMU5UTkczYVZQUTdLKy8zSVJFUkVSRVJFUkVSRVJFUkVSRlJXYmh6NXc1V3JGZ2htZnQrKysyMzBhbFRKeVFuSnlNbEpRVTJOamF3dHJhR3BhVWxDZ29LY096WU1WRi9YY2xtL1B6OFJFbFYxQ1VuSitQQ2hRdkNzcTJ0TFlQdmlJaDBZUERkYStiR2pSdjQvZmZmY2VQR0RkeTdkMDhJb2xLU3lXVG8xS2tUeG93Wmd3Y1BIb2pXZVhwNm9sKy9mbGkzYmgwaUlpSUFGQWFvWGJseUJWZXVYQUZRR0NIdjd1Nk9qaDA3d3RMU0VubDVlUUFLQTYyNmR1MEtTMHRMZzhkc2FtcXFNL0llQU9MajQ3Rnk1VXBSbTV1YkcvNzg4MDlSaVZSVkppWW02TmV2SHdZTkdnUVRFeE8wYjk4ZTY5YXR3Nk5IanlSOU16TXo4ZmZmZjJQRWlCRUdqNzhreXV2MTZ0V3JGN0t6czBWWkExdTBhS0Z4VEdmUG5oVWVOMm5TQk9QSGp4ZVZkWFZ5Y2tKd2NEREN3c0t3YTljdW9mM2V2WHRZdFdvVnRtN2RXcXozUVhISTVmSnlmUjhTRVJFUkVSRVJFUkVSRVJFUkVaVzJoSVFFN04yN0YzLzg4WWVrQWx2bHlwVXhkZXBVeUdReTNMd3JxcjlmQUFBZ0FFbEVRVlI1RXdFQkFVWHV6OVhWVmVzNlhZRjNBTEJ4NDBiUkdOcTFhd2RqWStNaW41T0k2RTJsKzFPVlhqa09EZzQ0ZnZ3NDR1UGpKWUZjelpzM3g3ZmZmb3ZwMDZkcmpYUzNzN1BEM0xsenNYYnRXcnozM251UzlabVptYmgwNlJJYU5teUllZlBtQ1FmWnJsMjd3dDdldnZSL29QOVR0V3BWZUhwNml0ckdqUnVIV2JObXdjYkdSdEsvWmN1VzJMaHhJNFlNR1NLVWsyM1pzaVZDUTBNeGNlSkVPRHM3UzdiNThzc3ZkWlpzTFF2bDlYclZxRkVEY1hGeFFudVZLbFZRcDA0ZGpmc2NQWHEwa0MxdjhPREJvdCs3czdNemdvT0RVYTFhTmZqNStlSExMNzhVYlR0Ky9QaHlDN3dEQ2dNQnkvTjlTRVJFUkVSRVJFUkVSRVJFUkVSVW1sSlRVekZod2dRY09YSkVFbmhuYVdtSlJZc1dDY0YwTld2VzFHdWY2blByK29xT2pzYUpFeWRFYmFxVnpJaUlTSXFaNzE0U24zenlDZHEyYld2UU5tUEhqcFcwT1RvNnd0ZlhGL3YzN3dkUW1QbXNZOGVPNk5tenA4N29kblVOR2pSQVVGQVFFaElTY1BEZ1FSdy9maHpwNmVrQWdOYXRXOFBGeFFVdUxpN3c4L1BEbmoxN01HalFJSVBHYmlnTEN3dk1uVHNYMjdadHc4NmRPL0hSUngvQnc4TURBREIzN2x4TW56NGRDb1VDclZxMXdoZGZmS0cxZEt5eHNURjhmWDNSdlh0M25EMTdGbUZoWWJodzRRTHM3ZTNScDA4ZnZjZnpLcjVlUTRjT2hhT2pJOWF2WDQvdTNic0xBWGJxR2pWcWhPN2R1K1A1OCtlb1Y2OGV4b3daZ3dzWExzRFYxUlZ6NXN5QnJhMnQwUGVycjc1QzNicDFzV0xGQ25oNGVNREh4OGVRWDBtcGFOeTRjYm05RDRtSWlJaUlpSWlJaUlpSWlJaUlTcE85dlQzOC9mMHhjK1pNNU9mbkMrMTE2OWJGbkRselJBRjNWYXRXTFhKL0gzLzhNUm8zYmx5c3Nienp6anZ3OXZaR1pHU2tzTnlnUVlOaTdZdUk2RTNCNEx0eTFxQkJBMUdwVGdjSEJ3Q0ZtY2lxVktsaTBMNzI3ZHNuUERZM054Y2U5KzNiRndVRkJmRDI5a2FUSmsyMHBvQTFNVEVSWlkxVFpvaFQ1ZUxpZ2pGanhtRFVxRkdJaVluQjMzLy9qVFp0MmdqclAvMzBVN3ozM251d3M3TXphT3lxSldRZEhSMzEzbTd3NE1Hb1diTW12TDI5aGJhbVRadGl3WUlGY0hWMTFldGtBeWdzNStydDdRMXZiMjlrWldYaDZkT25NRE16ay9SNzNWNnZuajE3b203ZHVxaGV2YnJRNXV6c2pKMDdkNHIyTTNUb1VPSEV6dHJhR2t1WExvV3JxNnZHc2JWcDB3YnU3dTR3TlRVdDZsZWdrV3BhNDZKU0hHdFQzdTlESWlKNk5jbmxjdHk3ZHc5SlNVbkl6czRXWGNRZ2VsMFpHeHZEMHRJU2pvNk9jSFYxMVhnT1NVUkVSRVJFUkVSRVJCV3JXYk5tR0Q1OE9MNy8vbnRVcWxRSmZmdjJSZi8rL1NWenNPYm01dWpRb1FNeU1qS1FuNStQL1B4OEtCUUttSnVidzluWkdXM2J0a1h6NXMyTFBRNFRFeFBNblRzWHMyZlB4cVZMbHpCKy9QaVMvbWhFUks4OW1VSzkxaVVSRVJFUlVSa0xDUW5CKysrL0x3cW9MMHVwcWFtSWlZbUJnNE1EcWxldkRtdHJhNjBCNzBTdmsvejhmR1JtWnVMUm8wZElTVWxCdzRZTllXOXZYOUhESWlJaUlpS2kxMUJrWkNUT25qMkxLVk9tVlBSUWlFcWt2SzliRVJHcENnc0xRK3ZXcldGdGJWMHV6emR2M2p6aGNaczJiZEM1YzJjQXdQUG56M0g0OEdIMDY5ZFA0M1puenB6QjFhdFhoZVdSSTBlVzdVQ0ppTXFRVEZ2cFNEMHg3UUVSRVJFUnZkWlNVMU54N2RvMU5HclV5T0FzcVVTdk9tTmpZOWphMnNMVzFoWnBhV200ZXZVcTNuMzNYUWJnRVJFUkVSRVJFUkVSdllTNmR1MWFyczgzZi81OGplMlZLbFhTR25nSEFENCtQdkR4OFNtcllSRVJ2VktLVitPUmlJaUlpT2dWSUpmTEVSTVR3OEE3SWdCMmRuWm8xS2dSWW1KaUlKZkxLM280UkVSRVJFUkVSRVJFUkVSRXJ6d0czeEVSRVJIUmErdmV2WHR3Y0hCZzRCM1IvN0d6czRPRGd3UHUzYnRYMFVNaElpSWlJaUlpSWlJaUlpSjY1VEg0am9pSWlJaGVXMGxKU2FoZXZYcEZENFBvcFZLOWVuVWtKeWRYOURDSWlJaUlpSWlJaUlpSWlJaGVlUXkrSXlJaUlxTFhWbloyTnF5dHJTdDZHRVF2Rld0cmEyUmxaVlgwTUlpSWlJaUlpSWlJaUlpSWlGNTVETDRqSWlJaW90ZFdmbjQrakkyTkszb1lSQzhWWTJOajVPZm5WL1F3aUlpSWlJaUlpSWlJaUlpSVhua012aU1pSWlJaUlpSWlJaUlpSWlJaUlpSWlJaUl5RUlQdmlJaUlpSWlJaUlpSWlJaUlpSWlJaUlpSWlBekU0RHNpSWlJaUlpSWlJaUlpSWlJaUlpSWlJaUlpQXpINGpvaUlpSWlJaUlpSWlJaUlpSWlJaUlpSWlNaEFETDRqSWlJaUlpSWlJaUlpSWlJaUlpSWlJaUlpTWhDRDc0aUlpSWlJaUlpSWlJaUlpSWlJaUlpSWlJZ014T0E3SWlJaUlpSWlJaUlpSWlJaUlpSWlJaUlpSWdNeCtJNklpSWlJaUlpSWlJaUlpSWlJaUlpSWlJaklRQXkrSXlJaUlpSWlJaUlpSWlJaUlpSWlJaUlpSWpJUWcrK0lpSWlJaUlpSWlJaUlpSWlJaUlpSWlJaUlETVRnT3lJaUlpSWlJaUlpSWlJaUlpSWlJaUlpSWlJRE1maU9pSWlJaUlpSWlJaUlpSWlJaUlpSWlJaUl5RUFNdmlNaUlpSWlJaUlpSWlJaUlpSWlJaUlpSWlJeUVJUHZpSWlJaUlpSWlJaUlpSWlJaUlpSWlJaUlpQXpFNERzaUlpSWlJaUlpSWlJaUlpSWlJaUlpSWlJaUF6SDRqb2lJaUlpSWlJaUlpSWlJaUlpSWlJaUlpTWhBREw0aklpSWlJaUlpSWlJaUlpSWlJaUlpSWlJaU1oQ0Q3NGlJaUlpSWlJaUlpSWlJaUlpSWlJaUlpSWdNeE9BN0lpSWlJaUlpSWlJaUlpSWlJaUlpSWlJaUlnTXgrSTZJaUlpSWlJaUlpSWlJaUlpSWlJaUlpSWpJUUF5K0l5SWlJaUlpSWlJaUlpSWlJaUlpSWlJaUlqSVFnKytJaUlpSWlJaUlpSWlJaUlpSWlJaUlpSWlJRE1UZ095SWlJaUlpSWlJaUlpSWlJaUlpSWlJaUlpSURtVlQwQUlpSWlJaUlpRjUyang0OXd0MjdkeVh0UGo0K2V1OGpQejhmMmRuWmtuWnJhK3NTalkySWlJaUlpSWlJaUlpSWlJZ3FCb1B2aUlpSWlJZ01zSExsU3B3K2ZWclMvci8vL2E4Q1J2UHFTMDFOUmYvKy9TWHRmLzc1WjVIYjd0Ky9YN1JjdVhKbGZQREJCM3IxdGJXMVJhZE9uZlFlNTVrelo3Qng0OFppalZQcC9Qbno4UGYzbDdRZk9YSUVKaWI4YWtaRVJFUkVSRVJFUkVSRVJQU3E0UXdQRVJFUkVaRUJzckt5a0pHUlVkSERJQURyMTY4WExidTR1R2dOdmxQdjYrYm1abER3WFdrb0tDalEyRzVrWkZTdTR5QWlJaUlpSWlJaUlpSWlJcUxTd2VBN0lpSWlJcUl5b2kwUXJEVDkvdnZ2TURNekU3VjE2ZEpGYTZCWGVUTWtNOXpyanNGM1JFUkVSRVJFUkVSRVJFUkVyeGNHMzZtSWlJakFzMmZQNE9ibWh0cTFhOFBLeXFxaWh3UUFVQ2dVa01sa0ZUMk1sNDVjTHNmejU4K0ZaVnRiVzYxOVUxTlQ4ZUxGQzlqYjI4UFUxRlN2L2I5NDhRSlBuandSbGwxY1hJby9XRDA4ZS9ZTVY2NWNFWlpyMWFwVjVIT2VQMzhlTDE2OEFBRFkyTmlnY2VQR1pUckc0a3BPVG9aQ29ZQ2pvMk5GRHdWQTRkL1V4WXNYMGFKRkM4bTZ4NDhmNDhLRkMralVxZE5MOHhsQVJFVDBwdnYwMDArUmxwWldaTCtFaEFTOUF4N2o0K00xOWkzTFlFRk53WGM4enljaUlpSWlJaUlpSWlJaUlucDFNZmp1Lzl5N2R3OUxseTRWQXBrcVY2Nk03ZHUzdzlyYXVreWU3OHFWS3poLy9qeDY5T2dCWjJkbmpYMEtDZ3B3NHNRSjdONjlHOE9IRDBlclZxMkszTy9seTVlUm5wNWUyc01GQUxSdDI3Wk05bXVJeTVjdm8wbVRKcERKWkRoMTZoUVdMMTRzckZOT2xONjRjUVBPenM2d3M3TVQxcTFmdng0blQ1NEVBRlNyVmczYnRtMHJjcUx6L3YzN0dEVnFsR1QvQURCa3lKQVMvUnlob2FHU3RrMmJOdUhJa1NQQzhuZmZmYWR6SDFGUlVaZzllN2F3UEdEQWdKYzIrRzdyMXEwSUR3K0hwYVVsYXRXcWhYbno1bWtOeEZPZEJQZjI5c2I4K2ZOTGRTelIwZEg0OXR0dkVSc2JpeGt6WmtqS3plM1pzd2VIRGgzQ3BrMmIwS2xUSi9UcDB3YzFhOVlzMVRFUUVSSFJtMGxUOEIyejNoRVJFUkVSRVJIUm0rakZpeGU0ZnYwNm1qUnBvclhQN2R1M1ViOSsvV0x0WHk2WHc4UkVPaFYrKy9adFBIandRRmp1MEtHRHh1M3o4dklrMVNZTUZSY1hoNmRQbndyTDc3MzNYb24yOXpvbjhpRDlaV1ZsNGZidDI3aDE2eFp5Y25Jd2NPREFpaDZTM3ZnZUxodnA2ZWs0ZmZvMDNucnJMZGphMnNMWjJWa3lGNjlRS0pDVWxBUW5KNmNTUDE5aVlpSXNMQ3gwSmtjcWJabVptY0xqU3BVcWlXSTlkSzNUNU1DQkE4TGp0OTkrR3cwYU5ORGE5K2JObThqSnlRRUFWS2xTQlRWcTFEQjQ3RW81T1RtSWlvcUNsNWRYa1gydlhMbUNXclZxNGEyMzNpcjI4Mm5EUkVWbGc4RjNLRHk1Vzc1OHVmQ2hEUUJmZmZVVnpNek1rSmVYcC9kK2pJeU1OSjdFYVJJYUdvcHIxNjVoNzk2OThQTHl3cEFoUStEcTZpcXN2M1hyRmhZdVhDaGtYdHUwYVJOYXRHaFI1T1RjMXExYmNlM2FOYjNIYkFqMUxDQzZzb3FZbUppZ1VxVktxRm16SnBvMWE0WnUzYnBwL0NBdktqT0o4am12WDcrT0RSczI0TnExYS9qeXl5L3gxVmRmYWV5Zm1abUplZlBtSVM4dkQwT0hEb1d2cnk4VUNnVXVYYm9rOUtsZnYzNkpNNHdrSkNTVWFIdDFGeTVjUUZoWW1MQnNhMnVMczJmUDR1elpzNUsrclZxMVFvTUdEZkRERHorSTJwOCtmWXJ0MjdkTCtnOGFOQWhKU1VuNDRvc3ZkSTZoYjkrKzJMZHZYL0YrQUFBTEZ5N1VlcUNJaW9vQ0FHUm5aK1BKa3llb1VxVktzWjlIMVQvLy9JTlpzMmJwM2YvUFAvL0U3ZHUzRVJzYkN3Qll0MjRkbWpkdkxoeTAwdExTRUI0ZUxvejE4T0hEOFBYMUxaV3hFaEVSRVRIekhSRVJFUkVSRVJHOUxGVG42SUtEZytIaDRWR3V6Nzk3OTI1czM3NGRkZXJVUWE5ZXZkQ3hZMGNoMk8zeTVjdkNuT2ZpeFl2UnNtVkxnL2E5Zi85Ky9QcnJyNWc4ZVRLYU5tMHFXaGNXRm9iZmZ2dE5XRllQdnBQTDVWaTNiaDJpbzZPeGRPblNFbFYxQ2cwTnhibHo1NFRsa2xaY2VKMFRlWkIrYnQ2OGlmSGp4ME9oVUFBb3ZMYll0V3ZYRWxjZisrYWJiMUM5ZW5WNGVucWllZlBtc0xDdzBOcDMrUERoaUkrUEY1WU5lVi96UFZ4ODI3WnRRMVpXRmh3ZEhWR3RXalg0K1BnSTYvNzk5MStzV3JWS1dQNzAwMDh4ZlBod1libWdvQUFyVnF6QVgzLzloYWxUcDVZNDZkTDA2ZFB4OE9GRG1KdWJvMm5UcGdnTURDelIvbFNQUjBGQlFSb0RsWHYxNmlVODNyVnJsK2c5cjJ1ZEp1dldyUk1lRHh3NFVHZnczYkpseTNELy9uMEFRTStlUFRGKy9IaWQrOWJteXBVckNBNE94dVBIanpGcDBpUjA3OTVkYTkrTWpBd0VCQVFnUHo4Zm4zNzZLZnIyN1F0emMvTmlQYTg2SmlvcU93eStBeEFTRW9LYk4yK0sydGF1WFl1MWE5Y2F0QjgzTnpkczJyU3B5SDRYTDE0VUF1UUtDZ3B3N3R3NWpCNDlXdFNuUm8wYW9wS3E4Zkh4T0hMa2lNNC93cGVKWEM1SGVubzYwdFBUY2UzYU5lelpzd2VqUjQ4dWRpRFR6WnMzaGQvWmp6LytpSHIxNmtuNktCUUtMRnUyREttcHFRQUs3MXdCZ0x0Mzc0cXlBWHA3ZXhkckRHVWxQajRlUzVZc0VVNlNnTUxvOUIwN2RtanNiMnRyaTZTa0pFbVE1YUZEaHpUMkh6Um9VT2tOdGhnZVBYcUUvLzc3VDFqMjh2S3EwRW5tSGoxNllQLysvVWhNVEVSbVppWTJidHlJYWRPbUFTZzhtS2dHM0g3eXlTZW9XN2R1UlEyVmlJaW9WTldzV2JOTU14bGZ2WHBWZE5maW0reWpqejRTM2Rpamkxd3UxN3RVYmxoWUdJeU5qVXN5TkNJaUlpSWlJaUo2aWVsN2pVQmZUWm8wUVVoSWlNSGJmZjc1NTBoT1RpN1djK29UaVBQbzBTUHMzcjBiUUdGMnVKQ1FFSmlhbXFKVHAwNklpSWpBd29VTGhiNnJWcTNDcGsyYjlNN0FjK2pRSWF4ZnZ4NEFNRzNhTlBqNittTGt5SkY2QlM2a3BLUmd3WUlGaUltSkFRQk1uRGdSUVVGQlJXYm1LZyt2ZXlJUDBvKzd1enNjSEJ5RXYwK0ZRb0ZqeDQ3aHM4OCtLL1krNCtQamNmbnlaVnkrZkJsSGpoeEIxNjVkTVdYS0ZHUm1aaUlqSXdQVnExY3ZsYkh6UFZ4OGVYbDVvbm5zOTk1N1R4UjhkLzM2ZFZIL2hnMGJDbzhWQ2dVV0xWcUVpSWdJQUlVL3crZWZmdzQvUDc5aXpkbmZ2MzhmRHg4K0JBRGs1dWFXMlZ4NlhsNGVIajE2cEhIZGd3Y1BSTEUwdXRhNXVMaVU2SnE2NmczMXhhMWk4L3Z2djJQMTZ0VkNQTWpxMWF0aFpXV2xOZlBxbGkxYjhPelpNd0RBRHovOGdQRHdjR3pjdUZGeUhHT2lvcGZMR3g5OHQyWExGaHc3ZHF6Y25rOHVsK1A3Nzc4WHRYMzQ0WWVvV3JXcXFLMVNwVXI0N0xQUFJNRjhtemR2aHFlblo2bGxEU3RQZVhsNVdMMTZOWnljblBRcW42dnVrMDgrd2Q5Ly80MkxGeThDQUE0ZlBpejVBaElYRjRkLy8vMFhRT0hCV2xrYTl1Ky8veGI2eUdReXZQWFdXNUlERUFBNE9EZ1VLODNxdDk5K0MzZDNkNTE5cmw2OWlxKy8vbHJTZnV2V0xjeWVQUnNaR1JsNlA5K1RKMDhrSnhwbHdjek1URGlBS0ZPcEFvQ3BxYWx3Z0ZKdDEwYjFqaDZnTUoyd3BwTWlkM2YzY2psWk1UVTFSWjgrZllRN0tSSVRFeUdYeTVHV2xpYTYwOG5Cd1FHREJ3OHU4L0VRRWRITExUOC9IMTI3ZHRXcnIvcTV5Y0tGQ3hFY0hLeTEvN0ZqeDBSMytTbDVlWG1oYjkrK2VvL1IxTlJVcjM2MWF0V0NuNStmM3ZzMTFJOC8vbGhtd1hjLy9QQ0R4cXh4cW5lMEFZVTNzS2pldGFhcmI2MWF0YkI2OWVyU0d5UVJFUkVSRVJFUkVSV3BvS0FBSzFldUZDVkRlT2VkZDlDeFkwY0FnSStQRDl6YzNJVE1Xdi85OXgrKy9mWmJUSjA2VmEvOXU3dTdvMXExYW5qOCtERVVDZ1VPSGp5SVM1Y3VZZWJNbVRybjg2NWN1WUxBd0VDa3BhVUpiYTZ1cmhyTEtocHk0NlVxZllNcjFRTVlYL2RFSHFRL21VeUcxcTFiNDlkZmZ4WGFTaHA4cHd6S1VsSUdkWjArZlJvaElTRndjSEJBa3laTk1HclVLTmpiMnhmck9mZ2VMcG5vNkdqUlo2WjZSazlkd1hjeW1Rek5talhEcVZPbmhOLy9Uei85aENkUG5tRHExS2w2enk4b0hUOStYTFQ4NFljZkdyUzl2aElTRWpCcTFDaU42NVNKZGZSWnAwOG1QRjN5OC9PRng4VU52bXZUcGczMjd0MHJCQzBxazBwVnFsUkpFanR6OWVwVnlielJvRUdEU2kzekhSTVZsWjAzTnZoT29WQmczYnAxb21DYjh2RGpqeitLMHJDYW1Kamd5eSsvMU5qMzQ0OC94djc5KzVHU2tnS2dzS1JxY0hBd2xpeFpvalVLV1RXZGFFbE5tVExGb0FuVUFRTUdvR0hEaHNqUHowZFNVaEpPbmp3cDJYNzM3dDJpRDVERml4Y2pKaVlHTzNmdUZQVmJ2SGl4WlAvanhvM0Q1TW1UTVhqd1lIejAwVWM0ZWZLa2FIM2R1bld4YnQwNkJBWUdZdkRnd2NMSjhPblRwNFUrQ29VQ00yYk0wRGordm4zN1l1VElrVUkwcjJxMk5nQUlEdytIc2JHeEpQVm1jYVdrcEdEeTVNbkl6YzBWMmthT0hJbDI3ZHJCMzk4ZmQrN2NRZjM2OWJGaXhRcFJhdC81OCtlTDZwYVBIRGtTcWFtcDJMdDNMd0NnZCsvZWtreUtOalkybUR0M0xvRENWTjJxNzN0bHU0dUxpeWpTZis3Y3VVSXduT3FYZ1VtVEpna0hVWDIrSktoL1FZaU1qRVJrWktTa242K3ZyOEhCZDAyYk5zV3laY3RFQjlGZHUzWUJLSXhxVjIrWHkrVklTVWxCczJiTllHVmxoUjQ5ZXNEWDF4Y3BLU25ZdG0yYjZHRFNwMDhmUEh2MkRNK2VQWU96czdOQjR5SWlJbExTVmE1anc0WU5HdHY3OXUxYjdtVSt5cFB5QmdrbDFTK3YydnA1ZW5waTVNaVJSZTdieU1nSTF0YldlbzNEa0w1RVJFUkVSRVJFUkZRNnRtelpncWlvS0dIWnlNZ0k0OGFORStZK2pZMk5NV0hDQkV5Wk1rVUlGQWtQRDBmZHVuWFJ1M2Z2SXZmdjd1Nk85ZXZYSXlRa0JLZE9uUUpRT0dmMHh4OS9hQTIreTg3T3h0S2xTNFhBT3lNakl3d2NPQkJmZnZsbGhWWnpBdDZNUkI1VUdHaDArUEJodmZvK2VmSkV0QndmSDQrMWE5Y0taWnQxNmQyN3R5UVFTZmwzQWdCV1ZsWm8zcnc1QUFnWklGTlNVbkR5NUVsTW1qUkpyL0dwNDN1NDVOVG4xbHUwYUNFOHpzckt3cTFidDRUbGF0V3F3YzdPVHRUZjE5Y1hscGFXV0xac21YQ1QrKzNidDVHWm1TbnBhMmdHMXErKytzcWcvZ0RRdjM5L0RCczJ6T0R0eXRxVEowOGtBWjlaV1ZuQzR3Y1BIbWhON0tVcmhzVEd4Z2FCZ1lFWVAzNjhFT2NobDhzUkdCaUlyVnUzd3NIQkFVQmhKc0hseTVlTGdsUjc5KzVkYXZFcEFCTVZsYVUzTXZqdStmUG5DQTRPRmdWbEtUazRPR0QyN05sNCsrMjN0VzZmbUppSVpjdVc0Y2FORzBLYmlZbEprUkhWZCs3Y0VWSW9LL1h2MzE5cllJKzV1VGxHamh3cENrUzdlUEVpOXUvZmp6NTkra2o2YTV1NE5KUk1KaXRXMUc2OWV2WFFzbVZMWWRuWDF4Y0JBUUdpZzhHZE8zZEUyN1JzMlZJVThLVGFya3IxUTM3VnFsVWFnd3hWK3l4WXNBQUJBUUdvVjYrZVVINVdYOHVYTDlmYWJtRmhVV29mYmc0T0RoZzJiQmkrL2ZaYkFFQy9mdjNRdDI5ZlpHWm1JanM3RzBEaFFXL0ZpaFhvM2JzM0RodzRnTGk0T05TcFV3ZHQyN1pGUkVRRVBEdzgwS2RQSDhUR3h1SzMzMzVEYm00dTl1L2ZqMGFOR3FGTm16YkNjNW1ibXd0bDV0UlBFTXF5L0Z4OGZMekJ2MzlEbUpxYVNrNElsQ2VNNnFsbUhSMGRrWkNRSUpySS8vbm5uL0h6eno5cjNQZkdqUnV4Y2VOR0FQcWxTQ2NpSWpLRXRtTmt6Wm8xeXl6d0xqSXlzdFJMbHhSSFFrS0N3ZjBxNHU2cTNOeGNVYlk5dVZ5dXNaL3l2RTNKMHRLeVRNZEZSRVJFUkVSRVJHVlAwOXhWZVhOMmRrYTNidDBNM2s1WHdNcklrU01SRnhjbmFmL21tMitFeDMvKytTZjgvUHdrMXp4S3cxOS8vWVU5ZS9hSTJyNzQ0Z3RKVUZ6anhvM1JwMDhmVWRLSURSczJ3TVhGUlRLSHFFbWxTcFhnNysrUGZmdjJZZlBtemVqWnM2Y2tjWVVxUzB0TEJBY0hZOXEwYVpETDVaZzFheGFhTkdtaXM3OCtaUXp6OHZKRTE1ZFVrMjNvNDAxSjVFR0ZRVDhsS1llcWI4S2hEaDA2aUlMdmJ0MjZKVW9jNU9QakkyUkNVd2JmQVVEdDJyWDFMdjJzaXUvaDBxRmFtdGZDd2dJNU9UbTRldlVxZ01KNEF0WFBHV2RuWjJHZEttZG5aM3p5eVNmWXYzOC9MQ3dzOE5WWFgrSGh3NGRDTnJiNjlldVhXblkxZmFTbnAyczgxcWFucHlNcEtRbkd4c2JDNndaQVZJNTgwcVJKcUZ5NXNsN3JiR3hzOUI3VHRXdlhzSFRwVXEzcno1OC9qL1BuejJ0Y3B4NURvbWtlWk5DZ1FVTFFtN1cxTlVhT0hJbXNyQ3dod0cvLy92MmlVcnV1cnE3bzFxMmJaRi9LVXVoTVZQUnllZU9DNzI3Y3VJRkZpeFpKSXNLVlVsSlNNRzNhTkl3YU5RbzllL2FVM00xdzdOZ3hyRjI3VmhUWVkyNXVqb0NBQUZHRXNicjA5SFFFQkFTSUp1MWNYRnkwWnIxVDZ0Q2hBNDRkT3lZcTNibHg0MGE0dUxoSVVsRHFXeEt0S003T3pwSk1kTVVoazhuUXZuMTdVZkNkYXBSdWVWQm1zU3RMWThlT0xmYTJuM3p5Q1I0OWVnUjdlM3NoSGJDMXRUVUNBZ0l3ZnZ4NDJOcmFvbCsvZnBESlpEaDY5Q2lBd3FDeW5UdDNJaXdzREY1ZVhwREpaS2hYcng2Ky92cHJyRnk1RXFOR2pSSUYzaFhYbWpWcmhPQXpWVnUyYkpFRWtXcWo3eDBhQUxUZU9aU2JtNHNYTDE0d013MFJFYjFXRGh3NG9MSDlvNDgrS3VlUnZOb01DWkEzTkpqK3E2KytRbkp5Y3BIOWV2YnNXYUxuSVNJaUlpSWlJcUtYaTYydHJWN1hCTXFhczdOemtmT0ltcFJHdHFpeUtDTjQvdng1QkFVRmlkb2FOR2lBQVFNR2FPdy9kT2hRUkVWRkNZazlDZ29Lc0dEQkFpeFlzQURObWpXVDlOY1ZJUFBMTDcvZ2wxOSswYmhPMDNaVHBreVJ0SzFac3didnZQTU9BT0IvLy91ZjF1ZFNOV2ZPSE5FYzc4R0RCL1hhVHVsTlNPUkJGZXVQUC80UUxTdkxQNmVtcHVMZXZYdEN1N201dVZEeTlkbXpaNkp0TkpXQ2RYSnlRcXRXcmZnZUxpVkpTVW5DNDV5Y0hFeWVQRmxyMzZpb0tGRjJVVTF5Y25JUUdCZ29hZ3NORFJXQ3VzckRuRGx6Uk1tdWxGUVRVMm03MXQ2cVZTdXRwV1IxclN0UDZoV0ExR1ZtWmlJa0pFUm5uM3YzN21INDhPR1M5ckN3TUJnYkd6TlIwVXZtalF1K1MwbEpFUVhlR1JrWllkS2tTVWhQVDhlV0xWc0FGR2ExV0xkdUhmNzQ0dytNR0RFQ1RaczJ4YlZyMTdCcDB5Wkptc20zM25vTC92NythTnk0c2RibmxNdmxtRDkvUGhJVEU0VTJtVXlHS1ZPbTZGVkRlK0xFaVJnNmRLaHdBQ29vS01DaVJZdXdjdVZLMUtsVHg2Q2Z2N3lwcHVFRUNpT21pMFA5Zy83Qmd3ZVNRRDcxUGhZV0ZxSVRCbTl2Yjh5ZlAxOVlIak5takpCeFp0eTRjZmo0NDQrTE5iYVNXTHQyclJCMXIzei9xY3JKeWNHWU1XTkViWW1KaVRxL1FLeGV2UnFyVjY4R0FGU3BVZ1UvL2ZSVHNjYW1laEJYbFpxYWl0VFUxQ0szVDAxTnhlKy8veTRzdTdtNVlkT21UY0p5WW1LaTZBdVZwb2pwNU9Sa1RKZ3dBZGJXMWdnS0NvS0pTZEVmV1MvRDNRZEVSRVM2UEh2MlRPT1hGUk1Ua3pLNXNQazZLZXZqZkdsOWlWeXhZb1hHbTA3Q3c4TWxGNk9xVnEyS1diTm1pZHJpNHVJMFpub21JaUlpSWlJaW9ySlhyMTQ5UkVkSEl6czdteG51UzhtNWMrY3dmLzU4dkhqeFFtaHpjSENBdjcrLzFneHlKaVltbURkdkhzYU5HNGYwOUhRQWhmTm1jK2JNZ2IrL1B6dzlQY3RsN05xc1hyMWFTSnloalhwV3B4NDllaFM1WC9VQXZkYzlrUWRWbkJjdlh1REVpUk9pdHZmZWV3OEFjT25TSlZINzlldlhjZjM2ZFkzN1VjNUxxMnJSb29XUVNJanY0VmZMd0lFRE5iYi84ODgvb21DNXpwMDdvMXExYXNWNmprYU5HdUh5NWN0Rjlzdkp5Ukd5L3FsZVExZlA3S2R0WFpzMmJZVDRBbTF6Q3p0MjdNQ09IVHRRcVZJbGpCOC9YdjhmZ2tqTkd4ZDg1K1BqZzE2OWV1R1hYMzZCcGFVbFpzeVlBVzl2YndDQXZiMDkxcXhaSTZROXZYMzdOcVpPbllwYXRXcmgvdjM3a24xNWUzdGo4dVRKc0xXMTFmcDgrZm41V0xKa0NhS2pvMFh0Z3dZTndydnZ2aXNzbnoxN0ZsbFpXV2pYcnAwa3dNalIwUkVUSjA0VXBiak15c3JDMUtsVHNXVEpFa2txNXBmRml4Y3ZSTUZYQURTV3k5VkhhR2dvZ01LQXJoVXJWbWhNMCtudjc0K0NnZ0loSURFeU1sSVU4S2dlOWF0NjE1S1RrNVB3V0RucEdoc2JpMUdqUmtuYTFUazdPOFBNekV4WXpzcktRa3BLaXJCY25oSGlMNVBkdTNlTHZsVDA3dDFidEY0MVZURlFHSnluVHJVK2ZVaElDS1pQbjE2aU1ibTR1RWhleHk1ZHVnaXBlQ2RQbmx5c0ZPNUVSUFQ2TWpJeVFuQndzS2h0NTg2ZEd1OGNVKzlYdTNadGpmdmN2MysvS00yK1VvY09IWFNlVjlLcm8wR0RCaHJiLy83N2IwbGI1Y3FWaGJ1bWxmTHo4OHRrWEVSRVJFUkVSRVJVdEZhdFdpRW1KZ1pIang3VksxaXFyS1NscFpWNmhhZmV2WHNqTFMwTkR4OCtSRmhZbU5EKzBVY2ZDVUVVUjQ0Y0tmRzFDVjlmWCtIeDBhTkhFUklTSXFvT1ptNXVqb1VMRnhhWm5haHExYXFZTjIrZVVBNFdLQXhvQ3dnSXdKZ3hZeXIwOWNuTHk1TmsxeXFLb2YyQjF6dVJCLzEvTFZ1MmxNeGhEaG8wQ0k4ZlB4YVdWYk12YWhJZUhvN2x5NWNMeXpLWkRELysrS1BXdjdQang0OUxzdGdaR1JrQktBeTBLaTE4RDc5YUJnMGFKR2xMVEV3VVpmeXNYNzgrcGsyYkJwbE1KbnFkMnJkdmo5bXpaK3YxUEZ1M2JpMnlUM3A2dWlnVG5xRisrZVVYZzZycmRlclVTVkkrMXRmWFY1alBHVGx5SlByMjdRdEErdmYyc21DaW9vcnp4Z1hmQWNDd1ljT1FtSmlJSVVPR3dOWFZWV2ovOE1NUFViOStmY3lhTlVzVW1LVWVlQ2VUeVRCMDZGRDA3OTlmNS9QSTVYSUVCZ2Jpekprem9uWWZIeDlSbXVpOHZEeXNYYnNXU1VsSjJMUnBFejcrK0dQNCt2cUthbEYzNnRRSk1URXhvdHJrR1JrWm1EcDFLaFl0V3ZlY0xMQUFBQ0FBU1VSQlZJUkdqUnFWNklOSFZYRnJlZCs1Y3dkbVptWlFLQlI0OHVRSkRoMDZoTHQzN3dycisvYnRDeDhmbjJMdE96czdHNGNQSDhiT25UdUYrdTR5bVV5VVVXVEJnZ1Y0OE9BQnVuVHBnaUZEaGtnT3NxcXZZMjV1THA0K2ZTb3NsNlJPdGIrL3Z5Z0FNaUlpUWxSWFhCazRxSS9TQ05STFRrNFdzaVNxVXA0Z3FLY1lWYmFySDNnV0xseW9zY2I5MUtsVGk2eHgvL0RoUTFIZ3BiMjl2ZVJBcFg1M2hMWUFCYVdqUjQvQzFkVlZ1Q05DRytYdjhNV0xGMXJMUzZ0U2ZROXBLMzFiWEFrSkNSb0RSZFhKWkRMWTJ0cWlkdTNhdkl1T2lONG9aOCtlbFdRVkxtM1oyZG1ReVdTUzQ1QytaRElaUER3OFJHMmEwdWdEa1BUVEpEMDlYV05aQ3BsTWhzOC8vN3hZWTlTWHQ3YzMvUDM5SmUxZHUzYVZ0QzFidGd4Tm1qU1J0S2VscFdrYzU2Wk5tL1ErajFHL2lEUjU4bVRKalNxYStyME8xTzkyQmlDNmlZT0lpSWlJaUlpSUtwNlZsUlUrK09BRC9QYmJiemg0OENBNmQrNWNJZGZ1RXhJU1NuMWl2MHVYTGdBS2J5NVYxYkZqUitIYVZvOGVQWW9WSktiSzE5Y1hjcmtjMzMvL1BRNGNPQ0JhWjI1dWp2bno1K3RkTGF0eDQ4YVlNV01HRmk5ZUxDUlRrTXZsV0xObURhS2pvL0gxMTEvRDB0SVN1M2J0MHJxUGd3Y1BZdS9ldmFJQVFGWDI5dmJvMHFVTE9uYnNpRXFWS21uc281N2tnNmlzdFczYlZsUVNNanc4WEdmd25mcjExQll0V3VnTWNOMi9mNy9HZHJsY0xpcVhUQlZQMjdYeWtKQVFVU0QxekpremhkTEJwYVdnb0FCQlFVRkN4VU1URXhOOC9mWFhKWjVYWDd0MkxRQmczNzU5MkxCaGc5QWVGQlFrWkdCVVRiUlVFUlFLaGVpYXZpSFg4dGVzV2FOWHZ5bFRwZ2haWVUxTVRMQml4WW9pdDlHV01iWW9URlJVdHQ3STREc3pNek9oL0toY0xrZDhmRHlpbzZOeCtmSmxYTDE2VlVoZHJJMUNvY0Rtelp0eDRNQUIxSzFiRjNYcjFvV3pzek5zYkd4UXVYSmxXRnRidzhuSkNROGZQcFFjbU56YzNJUW9ZS1U5ZS9ZSVVkVXBLU2tJRFExRnpabzFKYWxTUjQ4ZWpkallXTkVrdGFXbEplenQ3UUVVUnNSWEpQVVRkU1ZIUjBjTUh6NGNIVHAwS05aK0l5SWlzR3JWS2xIa3ZZdUxDejc0NEFOUllKc3l5Q2tzTEF3blRweVFaSlM1ZS9jdUZBb0ZaREtaOEJnb25PeXVXcldxM3VQUmRtSmVIQllXRnNKSmZGNWVIcjcvL3ZzUzczUEpraVc0ZVBFaWpJeU1SRjhRdEFXTEt0dG56SmhSNHVjR0N2OCtnb09EUlFlaXp6Ly9YSEl3VXMwWTVPenNMTW8rcU9UbzZJams1R1RodFFvTkRZV3JxeXZlZi85OXJjK3ZmRS9FeDhkcnJJR3VQdGF5RHI1VHBzTFZoNUdSRVR3OVBlSGw1U1hjV1VKRTlMckx5TWdvOCtlSWk0c3JkdkJkYWR1eFk0ZkdJUG4yN2R1WGViWmNJeU1qdmIrVWFldXI3ZmhrYkd4Y3JDOThxYW1wa2hUeGhtcmJ0aTFNVFUwTjJpWXZMdytuVHAwcTBmTVdoNllMMXd5K0l5SWlJaUlpSW5yNTFLOWZIejE3OXNTZmYvNkp6WnMzbzJyVnFuQjBkQ3p5ZTd5TGk4c3JVUkdwTkxOYWFSTVNFaUlweTJwdWJvN0F3RUEwYmRyVW9IMjFhOWNPZVhsNVdMNTh1V2hlNThTSkUzai8vZmZSb1VNSFNaQ1JRcUhBcVZPbnNIdjNidHkrZlZ2bi9sTlRVL0hUVHo5aC8vNzlhTmV1SFQ3NjZDTlJCVE5OcGs2ZGlxbFRwK3JzTTJmT0hORmNjV25jYlBxNkpQSXdWR1JrWktuc3B6eVUxdWRBdTNidFJNRjN4NDhmaDUrZkgyeHNiQ1I5NCtQakpXVThOZDEwclJRVkZZVzR1RGl0NjVUSmNBREF6ODhQWDN6eGhiQThmUGh3eE1mSEM4dUd2cS9mMVBkd2FVdEtTaEo5eGpvN082TmR1M2FsL2p6ZmYvKzk2T2I1UVlNRzZSMDhyUS8xNi9UYXNoRUN3TFp0MjFDOWVuV3Q2Mi9kdW9XeFk4ZHFYS2RhVG5mSGpoM0M0eVpObXNERHcwUGo4VDA3TzF0MHpMR3dzTkQ2M09wMEJjcXFVdDIvc2JHeDN0dHA4eklsS25yVHZISEJkeWRPbk1DbFM1ZncrUEZqUEhyMENFbEpTYUkzbENicUdkYVVrcEtTa0pTVXBMRjgxTEpseTlDc1dUTjg4ODAzQ0FvS2drS2hRTTJhTlJFVUZBUXJLeXVoWDJKaW9xUmVlTnUyYlRYV0tEY3hNVUZnWUNDbVRwMktPM2Z1d003T0RzdVhMNWQ4d0Z5NmRFbm5oNUkyVGs1T0JwL3M2aU1wS1FsYnQyNUZhbW9xZXZYcVpYQlFrYjI5dlNqd3JtUEhqcGc0Y2FJa3NISGV2SG40N3J2dmtKU1VwTEdVVzJabUp1N2Z2dzlYVjFmY3ZIbFRhSzlSbzRib05kRm04K2JOK1BmZmZ6RjM3bHhSKzRJRkN5UmxaMVVOR1RKRTQvN1dyMStQNGNPSEN3RmlIM3p3QWJwMzcxN2tPUFF4YnR3NGZQenh4eVhheDhLRkN6VytWcXRXclJJaTBUVTVlUENnYUJMZDJka1pMVnEwd0lRSkV6QjE2bFM0dUxnZ0xpNU9sQlZSR2IydXJuNzkrdWpTcFlzUTJLbFFLTEIwNlZLc1c3ZXVXQ2RtUlowY0JRY0hTMG9HQW9hbHlGWGw3ZTB0bExYV0pTOHZEMGxKU2JoNzl5N09uVHVIdUxnNDlPblRoMW53aU9pMVY3Tm16U0l6Q1pmVTBhTkgwYmx6NXpKOURrMlNrcEpnWjJjSEU1UC9mN3A5NTg0ZEhEeDRVTkpYSnBPSnNpS1hCazNucmk5allQZnAwNmUxbm9zcmI1b295b1FKRXd3dTE1dWFtbHBrOEoyZm41L29BczZsUzVja0dhMkJ3dk11ZldtNklGVGNyTk9sSVNvcVNyanhTQ2FUQ2I5djFmL1ZIeHNaR2VuMXo5allXUGpmMk5nWUppWW13ditxajR0N2x4NFJFUkVSRVJGUldhdGZ2ejVxMUtpQjgrZlBJelkyVmxJcFM1dVhQZmd1TVRGUlVwMUl2ZlJrYVJnd1lBRE9uejh2dXZrMk56ZTN5SUExUTNUcDBrV1UvRU11bCtQbXpaczRmZm8wVHA0OEthcDBCZ0MydHJad2RuYkdyVnUzaERabloyY2h1MUp1Ymk3Q3c4TVJIaDZPT25YcW9FZVBIdWpVcVZPRnp0ZThqb2s4aXNPUVpCY3ZnOUw0SEtoZnZ6NGFOR2lBR3pkdUFDaWNnOTZ6WncrR0RSc202YnQ5KzNiUmRkYnExYXZyckVpbkxha09JQTJtYTkrK3ZZRWpGK043dUd6OC9QUFBvcVJCaVltSk9nTXVOUms2ZEtqT3FuTkhqaHpCTDcvOEltb0xEUTNWV3ZudjVNbVRPSG55cE5iOTllelpFK1BIanhlV1UxSlNKTWVqVmF0V3djaklTT084L29nUkkzVE9HZWlLKzFFdHA2c2FmT2ZoNGFHeDFDNGdQVFpxeTR4YUVpVXQ4Njd1WlVwVTlLWjU0NEx2Y25KeWNPVElrU0w3bVp1Ync5UFRFNTA3ZDhaNzc3MkhTNWN1NGRpeFkvajc3NytMVExWY3MyWk5JWWl0VTZkT2VQVG9FWTRlUFlybHk1Y0xXZXFVMXF4Wkl3b1VzN1cxRlgzZ3FMTzJ0a1pRVUJEOC9mMHhmdng0alFmdS8vM3ZmOFZLQmV2dDdWMG13WGNBOFBqeFkzei8vZmU0ZlBreUFnSUNESnI4YmRTb0VhcFdyWXI4L0h5TUhUc1dyVnExd3RLbFMwVmxZd0dnZGV2V2FOR2lCVFp2M295clY2L2luWGZld2FGRGgyQmxaU1VFeEYyOGVCR3VycTY0Y09HQ3NOM2JiNzh0UE03THk4UHQyN2NSR3hzcnVUdEFlV2VCK29kT1VlbE90WlVkVmFidmZGbHBLb3NHRkVaSksxT2ZhbEt0V2pYUjh0Q2hRN0Y0OFdMY3ZuMGJFeVpNZ0wrL1A4NmZQeS9xMDZKRkM2MzdHelJvRUs1ZHU0WkxseTRCS0R5eG5EZHZIcjc5OWx1TlgzWUdEeDRzalBOVllXWm1oaG8xYXFCR2pScHdkM2ZIdm4zN2NQejQ4VklMeGlRaW92S1JsSlNFaUlnSS9QWFhYN2h4NHdiMjd0MHJCSVVWRkJSZzllclZHby8vYmRxMGdhdXJhNm1OUS8wTGs1Sk1KdFA3aTF4QlFZSEd2dHJPWC9Mejg3WHUyOGpJU091WHR2RHdjSzFqQ0FvS3dyUnAwNG84Yjh6SnlURTRlNXltR3pYVUtlOXNWTXJMeTlNWWZHZklEUS9xTjJrQXFQQmdlK1ZycXZxK1VYK3MybFpRVUtEeFgxRTNOT21pR3BSblltSUNVMU5UdmY2Wm01dkQzTndjcHFhbXZEQkFSRVJFUkVSRVpjTEt5Z3J0MjdjdmNmQkpjVFJwMGdRaElTRUdiMWRVSW9LalI0OUt2c2N2WExnUVhidDJ4ZURCZzNIZ3dBR3QzL05WQXp0YXQyNk5PWFBtYUgyZUdqVnFZTmFzV1pnNWN5YXFWYXVHUjQ4ZUdmQlRhRGRpeEFqczNMa1RWYXBVRWMycEhqNThHT3ZYcjljNmordmw1WVZKa3laaDE2NWRvdUM3N2R1MzQvVHAwOWkvZjcrbytsaGNYQnhXcjE2TlRaczJvVnUzYmhnMWFoU0F3dCtWK2p5WE51cHpiVDE2OU5ENzUxVGV4UHM2SnZJb2ppbFRwcFRxL2w0Vi9mdjNGeXI2QWNBdnYveUNMbDI2aUdJRW9xS2ljUHIwYWRGMlgzenhoZGFiWHFPaW9pVHo0RXI1K2ZuQ25Dd0F2UHZ1dXpvemplbUQ3K0hTbDVDUWdOOS8vNzFNbjBOWm5iQ3NuMFA5ZUNPWHk3RnMyVElrSlNWSktocnBjMTIvTktsWHpOUTMrRTdYdkljcTlibWNnb0lDdmJkMWNIQkE4K2JOOWVxclZONkppdDQwYjF6d1hhZE9uYkJseXhiSkg0cE1Ka090V3JYZzRlRUJUMDlQZUhoNGlMSlFlSGw1d2N2TEMzSzVITmV1WGNQRml4Y1JFeE9EMk5oWVVkcFZBT2pXclp0bzhtZkFnQUhvMmJPbkpDUEhpUk1uSkNkbkV5Wk13RnR2dlFXZzhJOHRMQ3dNdFd2WFJvTUdEWVErTmpZMlpmNUJWeHdCQVFGQ0JIMWVYaDd1MzcrUFgzLzlGWC84OFlmUTUrelpzemh3NEFCNjllcGwwTDZuVFpzR2QzZDNtSnViNC9EaHc0aUlpQkRXelprelIwaWhhbUZoZ1hIanhpRXZMdzh5bVF3bUppWndjWEVSRG81bnpweEIxNjVkUlNjTkRSczJGQjVmdm53WnMyYk4wam9PbVV4V0xrRmRUWm8wTVRoTFQxSDF2NVYzRVp3OWV4YmJ0bTJUdERzN094czRTczFhdG13SmQzZDMzTHAxQzU2ZW5raElTQkRTZVdkbVptTG16Sm1pdnkwckt5dDRlbnBxM1o5TUpzUE1tVE14WXNRSUllQXlJU0VCSzFhczBQZ2hYMXBmM2lxS2s1TVRPbmZ1aklNSEQ4TGQzYjFVMC9ZU0VWSFordkxMTHlWZmxKUisvUEZINFE1RmRSRVJFY1ZPWGE4cHBiKzJJTGkvL3ZvTGYvMzFsMTc3blRadG1rSGowSFVIbGZyZGJFcHhjWEdpYk1UcWpoMDdCcmxjanBrelorck1qalpnd0FDRHhscVIxTDgzQUJVYmZGZWFOOTVvQ3N4VEJtWG01K2RETHBlTC90ZlVKcGZMaFJzOWNuSnk4T3paTTJGWjE0MHJNcGxNQ01TenNMQVFIcXN2S3grclpxUWtJaUlpSWlJaWVwTVVGQlJvRE5nb0tDakE0Y09IY2Z6NGNVeWFOQW1kT25YQ25UdDM0T2JtcHZWN3RFd21FMTJ6eWMvUGwxekRhZDY4T1lLQ2dtQm5aMWRrQmg1OXRXN2RHbDVlWHNqUHp4Zk5ON1ZwMHdhaG9hR1M0THNHRFJyQXo4OVBheFVtSXlNanRHM2JGbTNidHNYTm16Znh2Ly85RHhFUkVjSTF0cXlzTEZIQVIyNXVicEdKV3JRcDduWXZxK0ltOGlEOStmajRvSGJ0MmtKRk1XWDVaV1Yyc0t5c0xBUUhCNHV1Uzd1NHVPaWNaOVpWRWNUWTJCZy8vUEFEd3NQRHNXZlBIb01DUmw5RnIrSjdXS0ZRWU9YS2xhS3NkOFdsN1libXMyZlBZc21TSldXYVRFaWhVT0RBZ1FOYTEyL2R1bFZTTXJ3a1pXZUxvczhjamE3TXJSOTg4QUY2OWVxRk1XUEdZUG55NWNVYXc0c1hML1RldGtXTEZocUQ3MTdGUkVXdml6ZHUxc0hNekF6ZHUzZEhaR1FrM056YzRPcnFDbmQzZHpSczJGQlM0MXNURXhNVGVIaDR3TVBEUTJoNy9QZ3hFaElTOE9USkV6eDU4a1R5aHltVHlTU0JkMCtmUHNXMzMzNHJhdXZjdVRQYXRtMExvREM0YU9YS2xZaU9qb2Fqb3lQV3IxOXZjRG10aW1SbVpvWjY5ZXJobTIrK1FWNWVIazZjT0NHc0N3c0xNeWo0TGpFeEVaTW5UOWE2UGpBd0VJR0JnWkwyUC8vOEUyUEhqaFhWc282T2pzYU9IVHRFSjhudnYvKys4RmdaK0tpSmpZME5XclJvZ2YvKyswL1VmdURBQVZIWjJvaUlDQ3hjdUZBMERrTzk5ZFpiY0hkM04zZzdYZXJXclFzQWlJMk4xZGdPYUIrcnRocjMydlR0MnhmcjFxM0Q1TW1UWVdGaGdTdFhyZ2gzVU9UbjU0dXl2clJ2Mzc3SWNtdDJkbmFZTW1XS1VQTFh4TVFFelpvMTA3bU5KcnQyN1JJdDc5NjlHNy85OXB1b2JjYU1HV2pTcEltb3paRDY3YVhCM2QwZDl2YjJ1SExsQ29QdmlJaGVRdHErY0tyZm9hVzhRQmNURTRNZmYveXh6TWVsL3J3dnUwT0hEaFhaNTYrLy9vSmNMc2ZjdVhOZmkvS2ttb0x2Vk04algyWEtDKzVsOVRvVkZCUUlGNzJVLzNKemM0Vi9PVGs1d3VPMHREVGs1T1JvdmNCZ2JHeXNNMWl2VXFWS3NMS3lncVdsSlRQcUVSRVJFUkVSVVlYSnpzNld6T21VMUY5Ly9ZV2twQ1N0NjNOemMxRzdkbTJrcDZkajNMaHh3cnpvNTU5L2prYU5Ha242UDN2MkRDZE9uRUJZV0JpYU5tMktFU05HU1BvMGE5WU1xYW1wb2d4R0NRa0pvdXh6dFdyVjBqb2ZvcncrcEdScGFhbHhQcTl5NWNyNDRvc3ZzSDc5ZWxoYVdzTGIyeHM5ZS9ZVUplRUFDdWRqbFQrTGVtRGgyMisvalZtelptSFlzR0hZdjM4L0RoOCtqQmN2WHVDTEw3N1FPTGFLOUNvbjhpRDl5V1F5VEpnd0FaTW5UeGF1UDErL2ZoM3IxcTNEdUhIanNIanhZbEdWTnBsTWhrbVRKdW04UnVmbTVpWThWcTBncDNUanhnM1VxbFVMa3laTkFnRDgrKysvb3ZYWjJkbWlaZlgxU2pWcjFvU1RrNVBXY2ZBOVhEeEhqaHhCZEhTMHhuVmp4b3pSV25yMjNMbHpXTFJva2JCc2JtNHV4S2FvQ2c4UHg0b1ZLN1RPTXlpckJTcXBsdnIxOXZiR3hJa1R0YTVYRlJrWmlZY1BIMHJhNjlTcGc3aTRPR0dNcWg0L2ZxeHovcU9vaW9WdmdsYzlVZEdyN0kwTHZnTUFQejgvK1BuNUFkQXZnbFZmaGdSWnJWbXpScFI5ejluWldjZ0lVbEJRZ0xsejV3b2ZOa2xKU1FnTURFUlFVSkJCNVZyMUdWZHAvdnphdlAvKys2TGdPMjFsV010SzFhcFY0ZUxpZ29TRUJDZ1VDdXpidDA5WVY3OStmVGc2T2dyTHFnR09abVptb21qM2ZmdjJRU2FUaVlLMXJLMnR5MlRDTkNJaVFwVGQ3MVhUcGswYjJOblpDV1dXbHl4WmdnVUxGdUR2di8rVzlQWDE5ZFZybjE1ZVh2RDE5VVZFUkFUbXpac25DWkJUVXI3Zk5kVXhWMzJ0QWVEcTFhdVM3Zi81NXg5SkN0dUs0T3pzakR0MzdsVDBNSWlJNlAvRXhjVWhNaklTcDArZjF2dWlaMTVlSGxKVFU3Rmd3WUp5RFlncjc5VHJ4WkdlbnE1Myt2UXpaODVnOGVMRkwzMWE4OHpNekNLLzJLYW1wa3JhY25KeVJCZWJBZTNueTdkdjN4YStENVQyalJvdk95TWpJeUZBVGw4RkJRV2lBRDMxSUQzbGNrWkdCbkp6Y3lWM2k4cGtNbGhaV1FuL2xFRjV5dit0ckt5SzlmMk1pSWlJaUlpSVNCKzNiOThXU3AyV2xwOSsrZ2xBWWRDWjZ2Zmc1czJiNDlLbFMramF0U3ZxMUttRGd3Y1BDcG5yejU4L0wyVFNVWGZ3NEVGczNib1ZRT0Y4NXBBaFF6Um15ck8zdDhlTUdUT0U1UjA3ZG9pdWgzVG8wRUZyZFlQSXlFalJXSFVsVFBEMTlZV3pzek5hdEdpaDlSckNybDI3aFBtcWF0V3FvVTJiTnBJK1RrNU9HRFZxRkFZTUdJQ1ltQmpSL0pLbWhDQkE0WTI1VzdkdUZYN0hta3lmUGwwU2JQVDA2Vk9zV3JVS1VWRlIyTGh4bzg1Z0pWV3ZlaUlQMGwralJvM1FwVXNYaElXRkNXMEhEeDdFalJzM0pKbkJ1blhycG5VT1ZVbjV2bkZ5Y29LWGw1Y2tVY24wNmRNTkdwKzIvaU5HakVDL2Z2MjBic2Yzc09IaTR1THczWGZmaWRwa01wa1FtTGw1ODJaNGVIaWdUcDA2b2o1Mzd0eVJWRmIwOC9ORHRXclZSRzB4TVRHU3pHdXErd2NnelA5clltWm1wbk85cWoxNzlnQ1FIbytHRGgyS0hUdDJvRldyVnZqd3d3OXg3Tmd4WVozcWNZUU05Nm9rS25wVnZaSEJkeFV0TEN4TWxNN1YyTmdZTTJmT0ZJSzRqSXlNTUdQR0RIejk5ZGZDQjAxVVZCUTJiOTZzOFk2Umw5MnpaODlFeTJabVpnWnRiMnhzREJjWEZ4UVVGSWlpbjIxc2JFVEJjbWxwYVVJMkVmVVBnQzVkdW1EejVzMlNmYXNISDlyWjJXSDgrUEZvMUtnUjh2UHpNV2JNR0dHZE11dkZnd2NQaERZbkp5Y01HVEpFdEEvMXV3UFUxNGVFaE1ET3prNzdEMXlCOUFuR1hMNTh1Y1owcHhNblRoUUM2VXhNVEVSbHpFeE5UVEZ2M2p5TUdERkNOSm5jcWxVcmd6SzdqUm8xQ3YzNzkwZlZxbFgxM2taVlptYW1rT0h5eVpNblF0UzhxYWtwN08zdGtaaVlpTk9uVCtQcDA2YzZzeUNXQjF0Ylc2YURKU0o2Q1p3L2Z4NnJWNitXWkw3Vng3Tm56eEFVRklTVWxKUXlHSmwycjBMNWlsOS8vZFdnSU1HSWlBaXRkMnZ1MjdmUDRBelJxYW1wV3UrNEs2N0xseThqSUNEQTRPME9IVHFrVnhaQUFLTHl2Y1hKcnZ5bU1USXlncVdscGQ2bGZmUHo4NUdkblkyc3JDeGtaV1hoK2ZQbnd2L0p5Y200Zi8rK0pNT2xwYVdseHNBODVmK3ZROFpHSWlJaUlpSWllbjBvNTdDOHZiMUZTU0ErLy94ekRCNDhXQWpFVUExMnFGR2podFlBbVU2ZE91R0hIMzZBUXFIQTA2ZFBjZTdjT2ZqNCtCUTVEdlZzUnc0T0RscjdxaWJLa01sa0dvTUFzck96MGJObnp5S2ZWOTNqeDQ4TlNsU2k3VHBVYm00dVZxeFlnZVBIajR2YWZYMTljZWZPSGR5NGNRTkFZZmF0NXMyYkMvT0VKMCtleExwMTY0U0VMVXVYTGtWSVNJaGVtZmhmOVVRZVpKalJvMGNqSmlZRzkrL2ZGOXJVQSsvYzNOd3dldlRvSXZmbDV1WUdtVXlHMGFOSDQ5cTFhNlUrVm4zeFBXeVlqSXdNK1B2N2k2NnJ0MmpSQXExYXRSSUM4dkx5OGpCdjNqd0VCd2NMV2Y1dTNMaUIyYk5uNC9uejU4SjJQajQrNk4yN3QrUTU2dFNwQTNOemMrRTVtalZyaHNxVks1ZjY2NlJRS0lRQXlUWnQyb2dTT1ptWW1HRDU4dVd3c0xBbzEweDJzMmJORWkzbjUrY2pKQ1JFY3NOMjA2Wk44ZEZISDJuY2g0dUxDd0Q5cnQybnBxWmk4T0RCa3ZrY056YzNiTml3b2RnM2ZiOHVpWXBlUlF5K1UyRmlZcUx4Ymd4dDVISzV3YlcwSHp4NElDazNPMlRJRUx6NzdydWl0Z1lOR21EbzBLSFlzR0dEMExaMzcxNDBhTkJBWS9wUFhWUlBrTXZiOCtmUEpiVzZWVlBaNnFOS2xTb0lEUTNGZ1FNSHNHN2RPZ0NGRTJuTGx5OFhvcll6TWpJd2JOZ3dZWnRQUC8xVXRJOXUzYnBoKy9idG9oTjBhMnRyU2RwVlUxTlQ0ZVJjVzFZYjFXeGsxYXRYeCtuVHAzV09YejF6aVQ3dkdXOXZiNTEzQWhSRlY2MXpUZVJ5ZWJHQ0Nnd1JHUmtwK1YwTUhEalFvSDJZbTVzWEdYaW5VQ2lRbkp5TW16ZHZpdHA3OWVxRjFxMWJZOHFVS1FBS0k3bVZHalpzQ0E4UEQyemZ2aDI1dWJuWXNHR0R3WGQxbERhV09DTWllams4Zi83YzRHT2tuWjBkdkwyOXNYNzllc1RFeEpUUnlMVFRGbnpYdTNkdmpSZGZORjFnREE0T2hvZUhoNlJkVzlCYWFHaW84TVd5S00rZlA4ZXZ2LzVhWkQ5SFIwZFJHWlNNakF5OTlrOVVYTWJHeHJDMnRoWnUxbENuVUNpUWs1TWpDc3BUL3ArV2xvYUhEeDlLc2x5YW01dWpjdVhLc0xHeEVmM1ROeUNRaUlpSWlJaUlxRFM1dWJraE1URVJQWHIwa0FSVHZQUE9Pd0FLNXpKVkEzSjBsWVYwZG5aR28wYU5oQktJUjQ0YzBTdjRUcjBLUU0yYU5UWDJrOHZsb3UvYUwrUDM2Zmo0ZUFRR0J1TGV2WHVpOXFGRGgrS3p6ejdEalJzM01HSENCQ2dVQ3FTbnAyUCsvUG1ZTkdrU05tM2FoUFBuejR1MmlZNk94dW5UcHpWbTQzdFpsRllpRHpLTWxaVVY1cytmajdGangwb1N3UUNGWlpjWExGaWdWNFlxYzNOejlPL2ZINjFidDY3UTRMdUs4aXEraDNOemM3Rmd3UUpSTUpxMXRUV21USm1DS2xXcUlEbzZXa2orOU9USkUweWNPQkZMbHk0Vk10NnBCdXpWcjE4ZjA2Wk4wemdYYldGaGdWYXRXdUhVcVZONDk5MTNzV0RCQWtuR3ZOSWdrOGxRdDI1ZHhNVEVvR2ZQbnFMZ08rVTRnTUpqaktaQXRva1RKd3B6THlOSGprVGZ2bjJMUFphY25Cd2NQMzRjWjg2Y3dkeTVjNFgybzBlUGFvenJ1SDc5T3I3NTVwc1NsekJldTNhdHhybWMrUGg0N042OXUwektuYjlLaVlwZVJReStVOUduVHg5UkFGZFJObS9lTEtscHJVdFdWaGI4L2YxRmYwUStQajVhZzZ6NjlPbURpeGN2NHNLRkMwSmJjSEF3NnRhdGl4bzFhdWo5dkV1WEx0VzdiMG5jdVhOSHlHcjM0c1VMM0x0M0Q0Y09IWkpNV0t0R3l2N3p6ejhhUzJ2Kzg4OC9BSUNXTFZzQ0tLelBIUm9hS3F5M3NMREFtVE5uWUdscGlTcFZxbURSb2tWSVMwc0RVRGhScS80N05UYzNoNU9Ua3locm5ZZUhoOEVuNlZsWldhSko5SVlOR3hZWmZGY2NHUmtaZXBlMDB5UTJOaFplWGw1NmZlalBtemNQbHk1ZEt0TVQrWVNFQkt4Y3VWTFU5dUdISDZKQmd3WWwydS9kdTNkeDh1UkpVVnVQSGowMFp0TEp6TXdVdmpnK2V2UklsSnE1V2JObTZOeTVNM2JzMkFHRlFvR2pSNCtpWThlT3d2dVBpSWplWFBxV2VRQUtqMjBkTzNaRTA2Wk5zV0xGQ3IwdVhIVG8wRUd2TDFHN2R1MlNmQUhWUnBrSldKMGg1VHJMMGs4Ly9hUjFqS3FtVEpraXBKRnYxYW9WQWdJQ05ONVJWcEl2MWtTR2tNbGtSV2JTeThuSkVXWE9lLzc4T1o0OWU0WkhqeDRKRnpPQXdodS8xQVB5Ykd4c1lHVmx4WnN3aUlpSWlJaUlDRUJoZ0lReW9ZQWhkSldxZFhWMVJXSmlvc2FiTHBXT0hEa2lQSmJKWkVVR3Fuend3UWRDOE4yRkN4ZUtuTFNQalkwVkpXc3dNaklTbFlSVXBSNllvS3dpOWpLUXkrWDQrZWVmc1d2WExsSHlENlhQUHZzTVFHSENsVzdkdXVIdzRjTUFnR3ZYcmtteUVRR0YyWlQ4L1B6UXNHRkR2WjcvZFV6a1Fkb1ZGQlFJOCtlYW1KdWI0OTY5ZTVJeW90cW9WMjVUdFczYk5wM2J6cG8xUzVTOVVsdC9HeHNibmZ2aGUxZy91Ym01bUR0M0xpNWZ2aXhxbnpScEVxcFVxUUlBK09hYmI1Q1VsQ1JrMlV4SlNjSFlzV01sbjAxdWJtNVlzbVNKenM5U1QwOVBaR1ptNmgzTXFZdDZGUkZWZGVyVVFVRkJBUm8xYXFSeC9YZmZmWWRmZnZtbHlPZllzR0dES0tHVnVxS3kwTzNkdTFkNExKZkxZV0ppZ3VmUG40dGlVNnBYcnc0akl5TThlUEFBdWJtNStPNjc3eEFRRUZEczY3amJ0bTBUeFppWW01dERvVkFJcjljUFAveUFXclZxb1hYcjFnYnYrM1ZKVlBRcVl2QmRPY25MeTBOQVFJRG9aTEpPblRxWU1XT0c1STlTTHBjakp5Y0h1Ym01R0RCZ0FLS2pvNFZnb3V6c2JDeGR1aFNyVnEwcTh4SkdxcWxIOWJGejU4NGkrN3o3N3J1aVNWUDE5SjNxN2NvUHc2dFhyOExNekV5STVNL0t5c0wyN2R1eFk4Y09WS2xTUmNpS1lteHNqTm16WjRzT0JMbTV1Wmd6WjQ0bzhBNEF6cHc1ZzUwN2QyTEFnQUY2LzR4UlVWR2lPMnpVRHdhN2R1MlNwT3NFOUl1Z1YzWDE2bFdOYVQ0TjRlenNMQXErazh2bHVITGxDczZjT1NQcUZ4a1pDYUF3b3Jrc2F0eW5wcVppNXN5Wm9rbjJ0OTU2UytlWFAzMWR2WHBWVXB0Y1Z3bTdxbFdySWk4dkQ0c1hMeFplUjVsTWhvNGRPOExaMlJsdDJyUVI3dlJhdUhBaGdvS0NoSUE5SWlKNk14a1NmRGQxNmxRVUZCUmcrZkxsT0hyMHFGN2JWSzVjV2Erc3dKVXJWOVo3SE5veXhCVVVGSWd5eWVtU25wNnVzYSt5QklhNnRMUTBuVi9FemN6TVlHdHJpNlNrSk1rWFpsdGJXNDM3YmQ2OE9icDI3WXIwOUhUNCsvc2JsS0dhcUtKWVdGakF3c0lDOXZiMmtuVjVlWG5JeU1qQXMyZlBrSkdSZ1l5TURQejMzMytJajQ4WCtoZ2JHMHN5NVZXdVhCblcxdGJGTGpWQVJFUkVSRVJFcnlaTFMwdXRRV25GNWVMaWducjE2bWtOR01qTnpSVUYzelZyMXF6SVJBOXQyclRCbWpWcmhDeDFKMCtleENlZmZLS3hyMXd1eDRvVkswUnQ3N3p6anRaQUVQVzV5a3FWS21uc1oyRmhnVFZyMXVnYzU1a3paMFJKVmF5dHJZVzVLM056YzR3ZE83Ykk2M1RLakVGbnpwekJsaTFiSkJXZnRCazdkaXhpWTJNbHdSQkFZWENlbjU4ZjNudnZQYjMycGZTNkpmSWc3Zjc1NXg5czJiSkY1K3Vkbkp5TXVYUG4vai8yN2owdTUvdi9IL2pqNnVxZ3Vqcm9JSjExUW9xaXFDSEhZYzFaVGpQRHRweG1ESFBNWWM2SG5BMmZ6eHpHWm1NMjVqTmp5S0ZoaHRRVVVxUkVsaExsa001MS9mN29CWmdDTEFBQUlBQkpSRUZVMS92YnUrdTY2aXBSOHJqZmJydXQ2MzE4WGJtNnJ1djllajllenhmZWVlY2RqQm8xU3BnOVRwWHlRa01WaGRxMHRMUXF0YjBxZGVFMS9PKy8vMkw1OHVVWVAzNjh3a3lIMVVFdWwyUCsvUG00Y3VXS2FQbkFnUVBSc1dOSDRiR2VuaDZXTFZ1R0w3LzhFbmZ1M0FFQWhlQmQ4K2JOc1dqUklwV3pmcFR3OC9ORGx5NWRGUDZkcTZMc2UyVHAxNTJEZzBPVndtVlZrWldWaGFpb0tGeTVjZ1gvL1BPUHl1M1MwdEpnWVdHQmxTdFhpdTZQOU8vZkh4b2FHdmo2NjY4QkZPY3J2djMyVzN6NjZhZVZha2RoWVNHKytlWWJoWHNrSDMzMEViS3lzb1RjZzF3dXg1SWxTekJod2dUMDd0MWI1ZkZZcUtoMjRSMnMxeUFqSXdOTGx5NVZTQ05uWkdRZ01EQVErZm41d245NWVYa29LaW9xOTNpeHNiSFl2WHMzUm8wYTljcmFuSnFhS2lxUFhCMGpTZHEyYllzWk0yWlVLVFRZdFd0WGRPellFWC8vL1RjT0hUb2svQzdsY3Jub2pjL2UzbDcweGZ2cDA2ZFl2SGl4d3UrK3hIZmZmWWRuejU1aDlPalJDaDhneXBMWXBkKzg5UFgxNGVMaVV1bm5VaE1PSFRxRTdkdTNJenM3KzdXZU55MHREVE5uemhTVndKVklKSmcrZlhxbFFnU3FWR1lLNDZDZ0lEUnQyaFNyVjY4V1hkeTBiOTllR0FYeTZhZWY0dSsvLzBaQlFRR3lzN01SRkJTRUdUTm00SjEzM25ucHRoSVIwWnZKMU5RVVVxbFVGTDdYMU5SVU9ZMzh0OTkrcTNidzdsVlJGYjdidDIrZjJsV2JGeTllWEtselZqUUt1MlhMbGdnT0RrWk1USXpDUmIrL3Y3OW9sRlZwNDhlUGg3YTJOb04zVkNkb2EydkR6TXhNR0pGYW9xQ2dRQlRJZS9ic0dkTFQwNUdVbENSY2swZ2tFaGdZR0tCKy9mcW9YNzgrVEV4TVlHeHMvTW9IWkJFUkVSRVJFVkhkNHVYbHBYQmRXdHFKRXlmdy9QbHo0WEY1Ti8xTHlHUXl0R3paVXFqS2RmcjBhYVhodTVMaUNHV25uQzF2Q3NlU1dhOUtuMHNaaVVTaXNwaUNYQzdId1lNSHNYLy9mdEZ4Tm0vZWpDbFRwaUE5UFYyb1pEUnAwaVM4Kys2N0tvTkpjcmxjTk4xaGFUbzZPaW9MUkdocmEyUGV2SGtZTTJhTXdwU2hWbFpXNWY2YnFGS1hDbm1RSXJsY2prdVhMbUh2M3IxS1gyK3FYTGh3QVJjdlhvU3ZyeThDQWdMUW9rV0xXanZMd3B2K0drNU1UTVRNbVRPUm5wNk82ZE9uWS9yMDZlamN1WE5WbjRwU0VvbEVZWkM4bDVlWHdteU9EeDQ4d0pFalI1Q2VucTd5V0ptWm1UaDE2aFQ4L1B5VURod3U4Yks1a09Ua1pHRm14NUtLbnlXTWpJeUVuLzM4L0ZDL2ZuMlZ4MUZXb2ZYUm8wZkM5THFsYVdwcW9sdTNiaW9MQk55NGNRUHo1ODh2dDkyTkdqVkNUazRPbGk5Zmpnc1hMZ2pMYlcxdGhjK3AvZnYzNDhHREJ3Q0tLOGZwNnVyaWd3OCtVT3R2TENFaEFldldyUk9xRTVidzl2Ykc0TUdEa1plWGg3Ly8vbHNZcUYxWVdJaU5HemZpMHFWTCtPeXp6NVNHWEZtb3FIYmhYYXhTRGh3NGdOOSsrMDN0N1ZYZGRDMHJJU0ZCYWZpcjdCZkd5dGk3ZHk5YXQyNnRWb0s2ZEdwVm1YdjM3bUhmdm4zUTE5ZkgxcTFia1oyZGpmUG56NHVlWDJXcXZnRC9OeVdUbVprWm1qVnJobmZmZmJmY0V0WVZLU21QbVorZkR4TVRFNVZmWUJNU0VqQjY5R2o0K3ZxaWUvZnUyTEJoZzBJbEZSTVRFOUVIejhHREIzSGx5aFhNbmowYkRnNE9LQ3dzaEthbXBzSWIzOE9IRDRVM0c2QjRtcml5TjRLblRadFdMVGZBZXZYcWhTKysrS0pTKzZTbXBxcXM0aWVWU2lzTTN1WG41NHVDQmFvVUZSV1Z1MTNKODA5S1NzTHMyYk5Gd1RzQUdEVnFGTnEwYVZQaGVkVGg0T0FBb1BpTFVxTkdqZURvNkFnbkp5YzRPVGxCUTBNRFU2Wk1FYmIxOXZiR29rV0xFQkVSSVdwcjZhbityS3lzTUdqUUlPemR1eGRBOFplUStmUG5ZOGlRSVpXYWtwcUlpT29PRFEwTm1KcWFJaWNuQjEyN2RrWDM3dDJ4Yjk4K2hkRkVKUVlNR0lBelo4NGdKU1hsOVRhMGxNZVBIOWZZdVN0U2RzU2xqbzRPdW5mdnJqSjhWL1pDMzkvZnY4SnpuRDE3Vm1GVTlEdnZ2RlB1ZENmVm9WMjdkaW83YmpJek16RjA2TkJ5TDN4Nzl1eUp5Wk1udjZybVVTMm1xYWtwaE9wS0t5b3FFa0o1ejU4L0Z5cFNsZ3lTa2tna01EUTBoSW1KaVJESU16SXlZb1U4SWlJaUlpS2lPdUxxMWF1Vm5sbXBJc3BtYnlwUlZGUWttbjdQM054Y1ZKeWd2UHVpZm41K1F2Z3VKaVlHS1NrcGFOaXdvYkQrOXUzYldMdDJMZUxpNGtUN05XblNCRjI3ZHNXalI0L3crUEZqR0JvYVFpYVRRVmRYRjBWRlJUaDE2cFJvKzhvVWRpZ3FLc0tGQ3hmdzQ0OC9LcHgzeXBRcHNMS3l3dHk1Y3pGdDJqUVVGUlVoSnljSHdjSEJPSERnQUVhTUdBRmZYMStGYSt5Uys1K2w2ZWpvSURBd0VLbXBxYUtBSDFCY0ZTczhQQnpoNGVHSWlvcUNWQ3FGc2JFeG5qeDVJbXh6K3ZScGhJYUd3cy9QRDkyNmRVUExsaTJobzZPajl2T3NMalZWeUlQRTB0TFNjUHIwYWZ6KysrOEs5MWhMOC9mM3h3Y2ZmSUF0VzdiZzRzV0xvblZ5dVJ3WExsekFoUXNYMExCaFEzVHIxZzF0MjdhRms1TlRyUTNpVllmWCtScVd5K1ZZdVhLbGtEbkl6OC9IOHVYTDhmVHBVNVdWUDZ2S3g4ZEhxQ0RYcEVrVGZQWFZWNUJLcGNqS3lrSllXQmlPSHorT2lJaUljcWQ0QllxcnBHM2F0QW1iTjIrR3M3TXpQRHc4NE9ibUJoY1hGelJvMEtEYVhodUZoWVZDaGJpeVN0OGZLQzk0QnhUM3Q3ZHIxMDU0bkpDUUlBclFOV2pRQURrNU9YajI3QmtLQ2dwdzVjb1ZqQnMzRG0zYnRsVjRMaTFidGxRNkEwK2pSbzNRc1dOSGRPellFVktwRk11WEx4ZGxSTFMwdERCejVrd2hFekpwMGlUTW5qMWJXTDl6NTA3RXhNUmd4b3daS2orZkhqeDRnTDE3OXlJa0pFUWhZK0htNW9aNTgrWkJJcEZBUjBjSDgrZlB4NVFwVTBUdHZIVHBFaUlpSXVEbjU0ZGV2WHFoZWZQbXd2TmpvYUxhaGVHN1Vnb0tDdFFPMUZXR2w1Y1huSnljWHFwc2FsbEZSVVZZdm53NXRtN2RxbkJUMHRUVVZKUjhyU2dNWm1Oamd3c1hMaWlNdENoTldjblBpdWJIVm9jNnh3Z05EY1dhTld0VTNxdzBOemRIWm1hbTZJTTBNakpTNFlzR0FBd2RPaFNEQncvRzVNbVRjZS9lUFdGNVVsSVNzck96a1p1YmkvNzkrNk93c0ZEMEFhV3RyWTNRMEZEUkcyS1BIajBVanArY25Gemg4MUhIdlh2M1JHVzkxYUdxeWcyZ2VLTzdoSVdGQlZxM2JvM0dqUnRqN2RxMUNBa0pxZkE4YTlhc3dabzFhMVN1UDNIaUJNNmZQNC9nNEdDRjExUzNidDN3d1FjZlZIZ09kY2xrTW56NzdiZXdzckpTZUoyWG5yNExBQTRmUGl3SzNnSEFoeDkrQ0dkblo5R3lVYU5HNGNhTkc2TEFiR1UrdUlpSXFPNlpOV3NXbWpadHFsYVpkUk1URTZ4Y3VSS1RKMDhXRGJRb2IrUnJkVk4zYXRtYVlHMXRMZnBkZE9uU1JlVjBJY3BNblRxMXdtMUtSakdXTm5yMGFOamEycXJmMEVvcUxDeEVaR1FrenA0OUt3ci9semh4NGtTRi8vN0hqaDFEUUVEQUsyMG52VmswTkRSZ1pHUWtHaEVLRkk5ZXpNaklRSHA2T2pJeU12RGd3UU5oT29tU2ZVb0g4Z3dORGV0MHh5b1JFUkVSRVJGVmo2S2lJb3djT1JLblRwM0M1Y3VYMGFOSEQ4VEZ4VUZQVHc5eXVWd2hDRmRhMjdadHNYNzlldWpxNnFKTGx5NmlRZzIvL1BJTGpoOC9yakR6bDRHQkFhWlBudzZKUklLYk4yOWl3WUlGRmJiUjN0NiszUFZQbmp4QmRIUTBJaUlpY1A3OGVZVXFVQm9hR3BnNGNTSTZkT2dBb0hnYXhqbHo1aUE0T0Zqb3U0bVBqOGRYWDMwRkl5TWorUHI2b2syYk5uQndjQkR1UmIzenpqdkMvU1l2THk5TW1qUUpWbFpXQ3UwZlBueTRRbmpLd2NFQksxYXN3TEpseTBUM29lUnlPYzZlUFl1elo4OUNTMHNMbnA2ZUNBb0tLbmQ2eUxwUXlJUCtUM1IwTkhiczJJSHIxNitYRzZLeXNMREF4SWtUNGVQakE2QzRPdFhodzRleFk4Y09ZUnJsMGxKU1VyQjc5MjdzM3IwYkppWW1tRE5uRGxxMGFQSEtua2Rsdk9tdjRZVUxGMkxtekptNGYvOCtnT0svNDgyYk55TTNOeGREaGd5cDhCenE4dkR3d1A3OSsrSG82SWk1YytmaTdObXorT3V2dnhBUkVZSDgvSHlWN2V2ZXZUdnUzcjJyVURsUkxwY2pMaTRPY1hGeFFtRFl6TXdNTzNic3FKYlpFRzFzYkpUZUQzRjBkS3hTaU92Ky9mczRlUEFnamh3NUl2bzNLWm1OWi9iczJTZ3FLa0pLU2dvV0xGaUFSbzBhNGQxMzMwWDc5dTFoYlcwTm9QajMwYUZEQi96KysrK3dzckpDcDA2ZDBMbHpaNkhhM2Y3OSsvSFRUeitKMml5UlNQRGxsMStpU1pNbXdqSnZiMjhNR2pSSUZGUy9lUEVpUHZyb0kvVHYzeDhCQVFHUXlXUW9LQ2hBZUhnNGpodzVna3VYTGluOW0yN1hyaDFtenB3cENuVGIydHBpK2ZMbENBb0tFb1cwQ3dvS0VCb2FpdERRVUppWW1NREx5d3UrdnI3Q2RPVXNWRlE3TUh6M21nd2VQQmpMbHk4WExTc1pIYUducHlmNlQ5a3lQVDA5UEh2MkROOTk5NTJ3djQ2T0RqSXlNaFRlQkpYZDhDdVBscFlXV3JSb29UU3NCaFMvUWZidjM3OVN4NnhPYmRxMFVWcTl3Y2pJQ0FNR0RFQkFRQUN5czdQeDQ0OC80dkRodzdDeHNVR1BIajN3elRmZmlMYi84TU1QaGFsNlY2eFlnU2xUcGdoZmVvY01HU0pVRVhSM2QwZGtaS1JvWHhzYkcvVHAwd2RuenB4QlhGd2NXclJvZ2FaTm03NkNaMXZzNnRXcnVIcjFhclVkejhIQkFSS0pCQktKQkc1dWJtamJ0aTE4Zkh5RW03dmxsYUN0aXBpWUdJWGdYZGV1WFlXTHFPcWs3ZzNxb1VPSDR0NjllOEpVZ00yYk54ZDltSlRRME5EQTNMbHpNWFhxVkNRbEpRbWpyb2lJNk8zVnZIbnpTbTF2WldXRnBVdVhZc3FVS2NqTnpZVkVJc0hNbVRPeGFOR2lWOVJDc1ljUEg3Nlc4MVNGUkNLQnZiMjlNTDJJT2xPWFZFWm1acWJDNkRXZ2VIREtxN0p1M1RxY1AzOWVPTytZTVdORWdjS2NuQnlsbGYwME5EUkVuYzZGaFlWWXMyWU4xcTFieDZBVWxVdEhSd2NOR3pZVVZSREl6czRXQmZLU2twS0V3VjhsbytwTEFubW1wcWJsZHQ0VEVSRVJFUkhSMjBsVFV4TmR1blJCbHk1ZGtKU1VCS2xVaXBFalI2cmN2dlQwZmtaR1JsaTZkQ21hTjI4dVZHMUxUMC9IcEVtVGxBYUNkSFYxc1hUcFVpRk1aMk5qbzFZYlN3SkhaVDEvL2h6ang0OHZ0MUtZalkwTnBrMmJwakNyV0ljT0hXQnBhWWw1OCthSlpwUjQrdlFwamg4L2p1UEhqd01vcnJMMHpUZmZ3TnZiRzliVzFoZzNiaHg4ZlgyRmJTOWR1aVE2cnJLMlNDUVNtSmlZWU5XcVZUaHg0Z1IyN05paGNJOHVQejhmRGc0T0ZWNjd2K21GUEVqTXdjRUJqeDQ5VWhtODA5WFZ4ZENoUXpGdzRFQm9hMnVMMXZYcTFRdCtmbjdZdFdzWC92ampENFdnYXdsWFY5ZEs5M1cvU20vNmE3aEJnd1pZdDI0ZFpzNmNpWVNFQkdIZDl1M2JBYURhQW5qdTd1NW8zcnk1Y0g5aHg0NGRLbWRZbEVxbDZOU3BFNFlQSHk2OHI0YUdodUxISDM4VVp0TlFKaUFnb0ZxQ2QwRHgrNXlkblIwU0VoSlFyMTQ5bUppWXdOdmJHeDk5OUpIYU0zWThmZm9VaHc0ZFFuaDRPR0ppWWhUK0xvWVBIeTRFejc3ODhrdXNYYnRXQ09ZbEppWmkrL2J0Mkw1OU80eU1qUENmLy93SDV1Ym1DQWdJUUk4ZVBVUmhPZ0NZTVdNR1ltSmlSTXRLZ212S01nS2pSNDlHZW5xNktKRCs0c1VML1BEREQzQjFkWVc3dXpzQ0F3TlZGa25RMXRiR3h4OS9qSUNBQUtYM0FWeGNYTEJwMHlZc1diSkVZYVpHb1Bpek5UUTBGTjI3ZDJlaG9scUc0YnRTS3B2WTNMNTlPL2J0MjZmV3RoMDdka1JhV2hvY0hSMWhhMnNMSXlNamhiTEU2b2lMaThPRkN4ZlFyMTgvQkFZR0tueTRWcFdUa3hNdVhib0VxVlFLYlcxdDZPbnB3Y1RFQkMxYnRzU2dRWU5nYUdoWUxlZXBDbjE5ZmJSdjN4NG5UcHlBcHFZbVdyVnFoVTZkT3FGang0N0M4OWZSMGNHRUNSUFFwMDhmNU9Ua3dNWEZCZkh4OFRoNThpUU1EQXd3Y2VKRTBSenI1dWJtMkx4NU01WXNXWUtVbEJSOCtPR0h3cnF5NGJ1U04wQmRYVjBzWExnUW4zMzJHVDc3N0RPbGJkMnpaNC9Ta3QzVlhSYThzdXJWcTRjRkN4YWdlZlBtbFNySlhWV0JnWUY0L1BpeEVIVHIzYnMzUHYvODh4cTlrVnlTVGkrWkJuRHAwcVVxUjlZWUd4dGovZnIxbURkdkhrYU1HTUViNEVSRVZHa3VMaTZZTVdNR2xpeFpnbkhqeHNIUHorKzFuYnVrQkgxWisvYnRnNG1KQ1FEZysrKy94KzdkdXhXMktlbjQrdlBQUDdGMDZWTFJPaE1URTZ4YnQwNVVZYm5FNDhlUHNXdlhMaHcvZmx5NEVEWTNOOGZXclZzVk9nb2RIUjF4NjlZdCtQajR3TVhGcGNKQkFMZHUzY0tFQ1JQSzNhWWlmZnYyVlh0YlZkL25WUG5qano5RWo1OC9meTRLMyszY3VWUHBjd3dNRE1TMmJkdEVIUWZSMGRINDZhZWZxclZTTUwwZGRIVjFvYXVySy9yN2ZQSGloU2lRbDVpWUtFeXpvNnVyQzNOemM1aWJtNk5CZ3dZTTR4RVJFUkVSRWRWQ0ZoWVc4UGYzci9SK3UzYnRldWx6bHhRK2FOaXdvWEJmcGF5eVJTcTh2YjFGajAxTVREQi8vbnpNbmoxYlZLM0l5Y2tKYytmT0ZRWHVTZzh3VTZWdjM3NHFnME1HQmdibzBxV0xVSzJuTkd0cmF3d2NPQkQrL3Y0cTd3dTV1TGhnMjdadDJMdDNMMzc3N1RmazVlV0oxbXRwYVdIT25EbVF5V1NReVdUWXZuMjdNQTBoVUJ3K3RMZTNWemtMbXFHaElabzNieTVVZlpKSUpPamV2VHM2ZHV5SW8wZVBZdi8rL1VKWXo5blpHUjkvL0hHRnY0ODN2WkFIaWVucDZTRW9LQWhmZlBHRktEeW5yNitQUG4zNklDQWdRR0YyaE5LTWpJend4UmRmWU5DZ1FmajU1NThSRWhJaXFvcG1aV1dGR1RObTFLcDdublhoTld4c2JJelZxMWRqeG93WnVIMzdOb0RpSUhOSnhiWHFJSlBKc0dyVkt1SDlhOXk0Y1FwRm40eU1qTkN0V3pmMDc5OGZEUm8wRUszcjNMa3pPblhxaE11WEwrT1BQLzVBV0ZpWTZMVmhhMnRiN2xTNUxWdTJySFN1WmN1V0xaWGF2aXlaVElhd3NEQ0Y4SmxFSXNISEgzOHM2ai92M3IwN1RFMU5zV1RKRW9Xd3Q3dTd1OURYcityZjVOTlBQOFgwNmRPRmZucDlmWDBFQlFXaFRaczJTcmN2S2JaZ2FtcUtuMy8rV1ZqdTdlMHQ3RE4rL0hpbHhSaDhmSHd3ZnZ6NENsOGZGaFlXV0w5K1BRNGNPSUE5ZS9iZ3hZc1hvdlVUSjA2RXA2Y25BQllxcWszZSt2QmR5NVl0aFo4cit5Wm9iVzB0MnI4OFVxbTBXdExObjMzMkdmcjA2UU12TDYrWFBsWnBvMGFORXFyQzFVWWZmUEFCdW5mdkRsZFhWMkhFakRLbDMxd21UcHdJSFIwZGpCZ3hRcmpSWEpxUmtSRldybHlKKy9mdmkwS01QWHIwZ0tXbEpiUzB0R0JpWWdJbkp5ZmhacFM1dVRtMmJOa2l1aUZiK3MxRzFRZVBPdHVVSG1uVHJsMDdEQm8wU09YelZDWTlQVjMwSmw0MlpOZTJiVnVWKzVxWW1GVDdLSk9wVTZjaU5UVVZYYnAwUWE5ZXZkVGVyL1RONnRLanBpckwwdElTR3pkdUZDM1QxTlRFZ2dVTG9LMnRYZUdYQkVORFE2eGV2VnF0S1FhSmlJaVU2ZENoQXpaczJBQlhWOWZYZHM3YzNGdzhlUEJBWVhuSndBcDFkZXJVQ1JjdlhoU04za3BQVDhmMDZkT3hhdFVxSWVDVGs1T0RuMy8rR1QvLy9MTkNHZm0wdERTc1g3OGVjK2ZPRlMyM3Q3Y1hMcEpydTRLQ0F0eTRjUVBoNGVFNGMrYU1XdnM4ZXZSSTZEQU9Dd3ZEd1lNSEZiWXhNek5EUUVBQUlpTWpFUllXSmxxM2MrZE9PRGc0Q0NPbmlhcEtYMThmK3ZyNndzME11VnlPek14TVBIcjBDR2xwYVhqNDhDSHUzYnNINFAvQ2VBMGFOSUM1dVRuRGVFUkVSRVJFUkxXQWhZV0ZxSGlFdXFvamZGZkMyZGxaYWZpdWZmdjJlUC85OXl2Y3YyWExsaGc5ZWpUKys5Ly9RbDlmSHdNSERzU1FJVU1VN3IzbzZPaWdjK2ZPZVBic0dRb0xDMUZZV0FpNVhBNGRIUjFZV0ZpZ1E0Y09GZDRiSFRwMEtJNGVQWW9uVDU3QXlNZ0liZHUyUmVmT25lSHA2YWxXNE1qQXdBQmp4b3pCZ0FFRGNPREFBWnc3ZDA0SXhIMysrZWRvMXF5WnNHM3A0RjJKWWNPR1lmSGl4Y0x6OGZEd1FLdFdyZEN5WlVzaEZGU1dqbzRPK3ZYcmg3NTkreUl5TWhLblQ1OUcvLzc5bFI3L1ZYdmRoVHhJVWRPbVRURmd3QURzMzc4Zk5qWTI2Tm16Si96OS9VWDNUaXRpWldXRnlaTW5ZOFNJRVFnSkNVRklTQWlTazVNeFo4NmNhcXRzVmx2VjFHdll3TUFBd2NIQm1EWnRHcEtTa2pCLy92eHE3OXN0SFJ6dTBxVUxmdnZ0TjhUSHg4UGIyeHRkdW5SQjI3WnR5MzNma0Vna2FOT21EZHEwYVlNWEwxN2d3b1VMQ0E4UHg1VXJWekJtekpoeTkrM1Jvd2Q2OU9oUnJjK25JbEtwRkRObnpzVG8wYU5SVUZBQW9EZ0hNbVhLRktVaGJDOHZMK3phdFF2YnRtMURTRWlJRUtSVDV6UFV3OE1ENzczM0hvNGVQWXFtVFpzaUtDZ0lscGFXNWU0amtVZ3dldlJvdEc3ZEdwczNiOGJkdTNkRlJiNzgvUHd3Y09CQVlWcGZMeTh2REI4K0hPN3U3cFg2SFF3ZVBCanZ2LzgrRGg4K2pNT0hEeU0xTlJWOSt2UlI2L05YV1p0WnFPalZldXZEZDhIQndWWGUxOS9mdjBvalRsNkdoWVVGTEN3c1h1czVhd05iVzF1MVU3c2w5UFQwTUhueTVISzMwZERRZ0oyZG5XaFoyU21jeWlwYkNXWFdyRmtWdGtXZGJkYXZYMS9oTnVVeE1URjU2V05VSnkwdExheFpzNmJTYjhiLys5Ly9xdVg4T2pvNlNzTU81WTBLS1l2Qk95SWllbG12TTNnSEZKY1NWelkxUVZWRzJrMmNPQkV4TVRGSVRrNFdsajE4K0JDZmYvNDU1c3laZzRjUEgyTFhybDNsamhnOGUvWXNvcU9qUllNTTdPM3Q0ZWZuQnljbnAwcTM2WFc1ZE9rU2Z2dnROMXk3ZGcwNU9UbVYyamNsSlFYdTd1NjRlZk1tbGl4Wm92VGZZOWl3WWREUTBNQ3dZY01Vd25keXVSeExsaXpCd29VTHEzM0FEYjNkSkJJSkRBd01ZR0JnQUFjSEJ3REYxZkVlUG55b05JeFhFc1JyMEtCQnBUcDVpWWlJYW9PQ2dnTGN2WHNYYVdscHlNN09GbFhiSWFxcnBGS3BNS2pDM3Q2K1JvSWJSUFR5VnE1Y0tmeGMxZkNJdXNjb1BldVZxdmVNd1lNSHc4dkxTNWc1UzE5Zkh3NE9EcFc2VnhrUUVDRE1jbFhlWUsrZ29DQzFqNm1NbnA0ZUZpNWNDQjBkSFRnNk9sWTVMR0JtWm9heFk4ZGk3Tml4U0VoSXdKMDdkOVNxK3VQbjU0ZEJnd2JCMDlNVG5wNmVsWnE5VENLUm9HWExsaFVXZmFscmhUeEkwYWhSbytEajR3TVBENCtYQ3J5WW1KaGc2TkNoR0RwMEtGSlNVbFRlKzVaS3BXcFBCVm9kNnVwcjJNREFBQ3RYcmtSaVlxSlFrZXhWK3VxcnI2Q25wMWVsUWpiNit2cDQ5OTEzOGU2NzcxWkxXL3IzN3kvODdPTGlVcVZqbEo3Tm82UVFrNDJORGZyMzc0K29xQ2owNjljUG5UdDNMdmY3clpHUkVhWk5teVlFc1I4L2ZxeDJlOGFNR1FNSEJ3ZjA3ZHUzVW44UG5wNmUyTHAxSytMaTRoVHVkd1FHQmtKZlh4OStmbjdDRk90VklaUEpoTC9sMk5oWWhXbGlWV0dob3RlUFYxOUU5TW93QlUxRVJQUjZSVWRISzExZTJVRU1RUEZGK1BMbHl6RjU4bVJrWkdRSXk1OC9mMTdod0FJZEhSMTA2OVlOZ3dZTlVwaW0xdDdlSGlOSGpsUzdIUktKcE1JTFhybGNyalRrVnBZNkY4NFNpUVM1dWJtNGZQbXkybTBzWVdabUJwbE1obXZYcm1IKy9Qbkl6czVXMk1iVzFsWVl3T1BtNW9aMjdkcmgvUG56b20xeWMzTXhmLzU4VEpzMkRaMDdkNjUwTzRqVVZYTFRwQ1NNbDVtWmliUzBOQ0dNZC9mdVhRREZOekJLVjhaakdJK0lpR3F6OVBSMDNMaHhBNmFtcG5CMWRZVk1KbE01b3Arb0xpa3NMRVJtWmlhU2s1Tng4ZUpGTkd2V3JGSVYwSW1vZG1qVnF0VnJPOGFCQXdjcTNNYlYxYlZhQnBlKzk5NTdMMzBNZFpTdVRsY2RIQjBkNGVqb3FOYTJFb2tFWThhTXFkYnpsMVhYQ25tUUloMGRuV29QYjVWWGRDWXdNRkJVc1VzZDI3WnRxM0piNnZKcjJOalkrTFVFN3dEVXF1OTRuMzMyMlVzZjQ3dnZ2bE82UERBd3NOTGhVQnNiRzR3ZVBicFMrOGhrTWxHSXNESWtFZ2thTjI2c3NGd3FsV0w0OE9GVk9xWXFaYWQ3THc4TEZiMStETjhSRVJFUkVkV1E1OCtmSXpFeFVhM3QxSEh0MmpXbHk4dDJQS29UVkFPS1I1d3RYYm9VWDN6eEJmTHo4eXZjM3REUUVIMzY5RUcvZnYxVVhzUTFhTkJBclhPWGNIRnh3ZkhqeDFXdWYvVG9FZWJObTRmYnQyOVhlQ3h2YjI5TW1qU3B3dEhaUGo0K3FGZXZubHBWNzh6TXpPRG41NGNPSFRyQXpjME54NDhmeDZKRmk1VCt2a3BLdTVjZW9UZG16QmhFUkVRb25Dc3ZMdy9MbGkzRHJWdTM4UEhISDFkcXREUlJWY2xrTXNoa3NnckRlQVlHQnJDeXNvS2xwU1hNek13NDZJYUlpR3FOOVBSMFJFZEh3OTNkSGZYcjE2L3A1aEM5VmxLcEZFWkdSakF5TWtKR1JnYXVYNzhPTnplM1duVnpsb2lJaUloSVhhK3pLaVBSeTJMNGpvaUlpSWlvRWw2OGVGRnR4d29ORFVWb2FHaTFIQ3MvUHg4UkVSRksxelZ2M2x6MHVLaW9xTnhqcGFXbElUdzhIT0hoNGZqbm4zL1FyMTgvbkRwMXF0d3BaczNNekRCMTZsUjRlWG05bG92aW9xSWlIRHQyRE51M2IxY2FUdXpUcHc4dVhicUUxTlJVWVZsWVdCZ0NBd1BSdDI5ZjlPdlhEMlptWmtxUHJhT2pnM2ZlZVVmbHY0MkppUWs2ZE9pQURoMDZ3TjNkSFJLSkJNK2VQY1B5NWN2TC9mY2NQbnk0YUdvRm9EamdPSHIwYUh6OTlkZEs5OW0vZno4dVhicUVTWk1tdmJhUmswUWxsSVh4SGo1OGlPVGtaTnkrZlJzM2I5NkVscFlXTEMwdFlXbHBpWVlOR3pJb1NrUkVOYWFnb0FBM2J0eGc4STRJUVAzNjllSHU3bzdvNkdqNCt2cHlDbG9pSWlJaUlxSlhpRmRjUkVSRVJFUXE1T1RrSURJeUVucDZlcEJLcFVoTVRNU1ZLMWRxdWxsS1hiNThXZWswcHdZR0JrSndwc1NUSjArVUhtUDc5dTBJQ3d2RG5UdDNSTXViTm0yS3ZuMzdZdmJzMlVoS1NsSzY3Nk5IanhBVUZBUWpJeVA0K1BqQXc4TURkbloyc0xPemc1NmVYaFdmbGFJblQ1N2c1TW1UT0hUb0VCNDhlS0IwR3k4dkwweVlNQUVEQmd6QTVNbVRSYzgzSnljSCsvYnR3NEVEQitEcjY0djI3ZHZEeDhjSE1wbE1kSXlPSFR1S2duU0dob1pvMzc0OU9uZnVEQThQRDZIU2wxd3V4OUdqUjdGOSszWThlL1pNWmJ2YnRXdUhqejc2U09tNjNyMTdJeW9xQ21mUG5sVzZQaWtwQ2RPblQ0ZVhseGMrK09BRGVIaDRxRHdQMGF0VUVzWnpkSFJFWVdHaEVNUjc4T0FCN3QyN0I0bEVBak16TTZFcW5vR0JRVTAzbVlpSTNpSjM3OTZGcWFrcGczZEUvMS85K3ZWaGFtcUt1M2Z2d3NuSnFhYWJRMFJFUkVSRVZHY3hmRWRFUkVSRXBJS21waVlXTGx5SWdvS0NjcmVyRFZNdUhqbHlST255MXExYks3UXZQajVlNmJiNzl1MVR1bHdxbGNMQ3dnSWJObXpBcWxXcmNPSENCWlh0ZVByMEtVSkNRaEFTRWlJc2E5NjhPVmF2WGwybGluajUrZm1JaTR0RFZGUVVMbCsrak9qbzZISXI5elZ2M2h3TEZpeUFob1lHcksydHNXTEZDZ1FGQlNsVTdTc29LTUJmZi8yRnYvNzZDeEtKQkxhMnRuQjJka1pnWUNETXpjM1J1blZybUptWndjUERBNTA3ZDRhWGw1ZEN0WWlMRnk5aTI3WnR1SGZ2WHJuUHdkUFRFMEZCUVNwZkp4S0pCRE5tekVCcWFpcHUzcnlwOGpnUkVSR0lpSWlBcjY4dkZpOWVYTzQ1aVY0MXFWUXFWTHdEaW9PeEpVRzhxS2dvUkVWRlFTYVRpYWFuNVZRUlJFVDBLcVdscGNIVjFiV21tMEZVcTFoWldTRTJOcGJoT3lJaUlpSWlvbGVJNFRzaUlpSWlJaFUwTlRYaDVPUlViaUFLUUsyb3J0RzJiVnVFaFlVcExPL2F0YXZvOGExYnQzRHIxcTBxbmNQQXdBQ0xGaTFDYUdnb05tL2VqS2RQbjFhNGowUWl3Y2lSSTZzVXVzbk56Y1c0Y2VOdy8vNTl0YmJ2M3IwN0prK2VEQzB0TFdHWms1TVR2dm5tR3l4ZnZoei8vUE9QMHYza2NqbnUzYnVIM054Y21KcWFBZ0MwdGJXeFo4K2Vjb09WZVhsNWFnWHZGaTllWE9GVW5EbzZPbGl4WWdXZVIrV1NBQUFnQUVsRVFWUm16NTZOMk5oWWxkdEpKQklNSGp5NDNHTVIxUVJqWTJNWUd4dWpXYk5teU1uSndZTUhENUNjbkl6NCtIamN1blVMV2xwYWFOaXdJV3hzYkdCcGFRbXBWRnJUVFNZaW9qb21PenRib1pveDBkdE9KcE1oS3l1cnBwdEJSRVJFUkVSVXAzSFlPUkVSRVJGUk9SbzNibHpoTnJWaEd0Q2VQWHRpNE1DQm9tWEd4c2J3OHZJU0xXdllzS0VvbkthT3NpR1p6cDA3WThlT0hlamR1M2VGeCtyWHIxK1Zmejg2T2pvSUNncXE4QnltcHFhWVAzOCtwaytmcm5SYlkyTmpyRml4QW9HQmdlVk9nUnNRRUNBS0NWWlUwYkJEaHc3dzkvZFh1YjVUcDA1WXZudzU2dFdyVis1eFNzaGtNcXhjdVJKdDI3WlZ1VTIvZnYzUXZIbHp0WTVIVkZQcTFhc0hCd2NIdEd2WERuMzc5b1dmbngvczdPencrUEZqWExod0FZY09IVUpZV0JoU1VsSWdsOHRydXJsRVJGUkhGQllXTXR4TlZJWlVLa1ZoWVdGTk40T0lpSWlJaUtoT1krVTdJaUlpSXFKeTJOdmJsN3UrWHIxNitQRERENnQwN0Q1OSttRGl4SWtWYnZmMTExL2owS0ZERlc0M1pzd1kzTHQzVDZpQTE2TkhENFVia0lhR2h1allzU05PbkRpaDhqam01dWJ3OVBTRXA2Y25QRHc4WUdGaG9iQ05rWkVSSmsyYWhPSERoK1BBZ1FNNGZQaXdRa1VGR3hzYmZQcnBweFcydXp3dUxpNFlQWG8wdG16Wm9yUU4vZnYzUjBCQVFJVUJONGxFZ2lGRGhzRGYzeDgvL2ZRVERoMDZoTnpjWEdHOXJxNHVldlRvVWVuMlRaZ3dBZGV1WFJOVjV5dXA5amRzMkxCS1QwbXNwNmVIaFFzWFl2LysvZGkxYTVlb2pSWVdGdmprazA4cTNVYWltaVNWU3RHd1lVTTBiTmdRY3JrY2p4OC94cjE3OTNELy9uM2N2WHNYT2pvNnNMVzFoWjJkblZCNWtvaUlpSWlJaUlpSWlJam9UY0h3SFJFUkVSRlJPZXpzN0pRdTE5VFVSS3RXcmZEcHA1OVdHTkI3WFNRU0NXYk9uSWx4NDhiaDJiTm5HRFJva05MdCt2VHBJd3JmNmVqb3dNUERBNjFidDRhWGx4ZHNiVzNWUHFlSmlRbEdqeDZORHovOEVPZlBuOGZaczJjUkVSR0J3c0pDekpneEF6bzZPaS85dlByMjdZc1RKMDRnTGk0T0FPRG01b2IzM25zUG5UdDNydlR4RFEwTk1XYk1HQXdlUEJpaG9hRTRjK1lNYnR5NGdhNWR1NVpiRlU4VkhSMGR6Smd4QTVNblQwWlJVUkZNVEV3d2MrWk10R3JWcXRMSEttM2d3SUh3OC9QRDFxMWJjZTdjT2NqbGNreVpNa1h0S25wRXRaRkVJb0dabVJuTXpNemc2ZW1KaHc4ZjR0NjllMGhNVE1UdDI3ZWhyNjhQT3pzNzJOblp3ZERRc0thYlMwUkVSRVJFUkVSRVJFUlVJWWJ2aUlpSWlJakswYVJKRTh5Wk13YzZPanFvVjY4ZWRIVjFZV0JnZ0FZTkdsUnErdFlGQ3hZb0xMTzB0RlJyMzM3OStxRmR1M1pxYld0b2FJaWdvQ0JjdkhnUlJrWkdTcmRwMnJRcDNOemNZR0ZoZ1E0ZE9zRGIyL3VsUTNKNmVucm8xcTBidW5YcmhxeXNMTnk1Y3dldXJxNXF0WGZkdW5YbGJxT2hvWUV2di93UzBkSFJlT2VkZDJCdWJ2NVNiUVdLcDZMdDM3OC8rdmZ2ajdTME5ORjBzNVhsNnVxS0lVT0dJQ1VsQlJNblRvU0JnY0ZMdHc4b3JuUTNiOTQ4M0w5L0g1R1JrUXBUQ0JPOXlUUTBOSVNLZUlXRmhVaE9Uc2E5ZS9kdzgrWk54TVRFd05qWUdIWjJkckMxdGExU01KYUlpSWlJaUlpSWlJaUk2SFZnK0k2SWlJaUlxQng2ZW5ybzFLblRTeDlIM2ZDY01yYTJ0cFdxUnVmdTdnNDNON2R5dDFtL2ZuMlYyMU1SUFQyOUNzOWZRbE5URSs3dTdoVnU1K1RrQkNjbnA1ZHRtbExWRWViNytPT1BLejNGckxwc2JHeGdZMlB6U281TlZCdElwVkxoZlM0dkx3LzM3OS9Idlh2M2NQWHFWVnk5ZWhWbVptWm8xS2dSYkcxdG9hbkpiZ3dpSWlJaUlpSWlJaUlpcWozWWEwMUVSRVJFVkFlOXFpQVlLY2ZmTjFIMTBOYldocU9qSXh3ZEhaR2RuWTJrcENUY3ZYc1g0ZUhoaUlxS2dyMjlQUndkSFZWVzlpUWlJaUlpSWlJaUlpSWllcDBZdmlNaUlpSWlJaUtpV2tkWFZ4ZU5HemRHNDhhTmtaR1JnZmo0ZU55NWN3ZTNiOStHbVprWm5KeWNZRzF0RGFsVVd0Tk5KU0lpSWlJaUlpSWlJcUszRk1OM1JFUkVSRVJFUkZTcjFhOWZIOTdlM3ZEdzhNRGR1M2NSSHgrUFM1Y3VRVnRiR3c0T0RuQjBkSVJNSnF2cFpoSVJFUkVSRVJFUkVSSFJXNGJoT3lJaUlpSWlJaUo2STJocGFjSFoyUm5PenM1NDlPZ1I0dVBqRVJjWGg1czNiOExDd2dLT2pvNndzcktDaG9aR1RUZVZpSWlJaUlpSWlJaUlpTjRDRE44UkVSRVJFUkVSMFJ2SHpNd01abVptOFBUMFJHSmlJdUxqNDNIaHdnWFVxMWRQcUlhbnA2ZFgwODBrSWlJaUlpSWlJaUlpb2pxTTRUc2lJaUlpSWlJaWVtUHA2T2lnU1pNbWFOeTRNUjQrZklqNCtIakV4c1lpTmpZVzl2YjJhTktrQ1F3TkRXdTZtVVJFUkVSRVJFUkVSRVJVQnpGOFIwUkVSRVJFUkVSdlBJbEVBZ3NMQzFoWVdDQXJLd3R4Y1hGSVNFaEFZbUlpcksydDBiUnBVNWlZbU5SME00bUlpSWlJaUlpSWlJaW9EbUg0am9pSWlJaUlpSWpxRkQwOVBYaDRlTURWMVJYeDhmR0lpNHZEcVZPbllHNXVqcVpObTZKaHc0WTEzVVFpSWlJaUlpSWlJaUlpcWdNWXZpTWlJaUlpSWlLaU9rbGJXeHV1cnE1bzNMZ3g3dHk1ZzVzM2IrTGN1WE13TmpaRzA2Wk5ZV05qQTRsRVV0UE5KQ0lpSWlJaUlpSWlJcUkzRk1OM1JFUkVSRVJFUkZTblNhVlNPRHM3dzlIUkVmZnYzMGRzYkN3dVhyd0ltVXlHSmsyYXdON2VIbEtwdEthYlNVUkVSRVJFUkVSRVJFUnZHSWJ2aUlpSWlJaUlpT2l0b0tHaEFUczdPOWpaMmVIQmd3ZUlqWTFGUkVRRW9xT2owYVJKRXpnNU9UR0VSMFJFUkVSRVJFUkVSRVJxWS9pT2lJaUlpSWlJaU40NmxwYVdzTFMweEtOSGp4QWJHNHVvcUNqY3VuVUxibTV1YU5Tb0VhZWpKU0lpSWlJaUlpSWlJcUlLYWRSMEE0aUlpSWlJaUlpSWFvcVptUm5hdDIrUHpwMDdRMTlmSCtIaDRUaCsvRGorL2ZmZm1tNGFFUkVSRVJFUkVSRVJFZFZ5RE44UkVSRVJFUkVSMFZ2UHpNd01uVHQzUnZ2MjdhR2hvWUcvLy80YnAwNmR3c09IRDJ1NmFVUkVSRVJFUkVSRVJFUlVTM0hhV1NJaUlpS3FzNlJTS1FvTEN5R1ZTbXU2S1VTMUJ2OG1pTXBuYVdtSmhnMGJJaWtwQ2Rldlg4ZVpNMmRnWVdHQjVzMmJvMzc5K2pYZFBDSWlJaUlpSWlJaUlpS3FSUmkrSXlJaUlxSTZTMWRYRjVtWm1UQXlNcXJwcGhEVkdwbVptZERUMDZ2cFpoRFZhaEtKQkhaMmRyQ3hzVUZDUWdKaVltSnc4dVJKMk5yYXdzM05EUVlHQmpYZFJDSWlJaUlpSWlJaUlpS3FCUmkrSXlJaUlxSTZ5OXpjSE1uSnlRemZFWldTbkp3TU16T3ptbTRHMFJ0QlEwTUR6czdPYU5Tb0VlTGk0bkR6NWszY3YzOGZqbzZPY0hkM2g3YTJkazAza1lpSWlJaUlpSWlJaUlocWtFWk5ONENJaUlpSTZGV3h0N2ZINDhlUGtaR1JVZE5OSWFvVk1qSXk4UGp4WXpScTFLaW1tMEwwUnRIVTFJU3JxeXZlZi85OXVMaTRJQ0VoQWNlT0hVTmlZaUxrY25sTk40K0lpSWlJaUlpSWlJaUlhZ2pEZDBSRVJFUlVaMmxxYXFKWnMyYTRmdjA2QTNqMDFzdkl5TUQxNjlmUnJGa3pTS1hTbW00TzBSdEpXMXNiSGg0ZTZOYXRHd3dORFhINThtV0Vob2JpeVpNbk5kMDBJaUlpSWlJaUlpSWlJcW9CbkhhV2lJaUlpT28wRXhNVHVMbTVJVG82R3FhbXByQ3lzb0pNSm1QNGlONEtoWVdGeU16TVJISnlNaDQvZmd3M056ZVltSmpVZExPSTNuaEdSa2JvMUtrVDd0NjlpNmlvS0p3OGVSTE96czV3YzNPRGxwWldUVGVQaUlocU9ibGNqdnYzNzhQVzFyYW1tNEluVDU1QVYxY1hPam82TmQyVVdpTTVPUmwzN3R4UldONnVYVHUxajFGWVdJanM3R3lGNVRLWjdLWGFSa1JFUkVSRVJMVVB3M2RFUkVSRVZPZVptSmpBMTljWGQrL2VSV3hzTExLeXNsQllXRmpUelNKNjVhUlNLZlQwOUdCbVpnWmZYMTlvYXZJU2tLZzYyZHZidzhyS0N0ZXZYOGZ0MjdlUmxKUUVEdzhQMk5uWjFYVFRpSWlvR3NURXhHRFNwRWtLeTArY09LSDJNWXFLaXBDUWtJQzR1RGpjdm4wYnQyL2ZSbng4UEhKemM3Rml4UXA0ZVhsVlo1UFZKcGZMY2VUSUVlellzUU8rdnI2WU9YUG1LejluZW5vNmhnd1pvckJjbmQvbnI3LytLbnBzWUdDQWJ0MjZxYld0a1pFUnVuYnRxblk3ejU4L2o2MWJ0MWFwblNYQ3dzSXdmLzU4aGVWSGp4N2xkM0lpSWlJaUlxSTZobGQ1UkVSRVJQUlcwTlRVaEpPVEU1eWNuR3E2S1VSRVZJZG9hV21oWmN1V2NIQndRRVJFQkM1ZHVvU0VoQVMwYXRVS2hvYUdOZDA4SWlLcVlVVkZSWmc5ZTdiU0tjb1BIRGhRSStHNytQaDRyRisvSHJHeHNRQ0FreWRQd3MzTkRiMTY5WHJ0YlZIWGYvN3pIOUZqVzF0YmxlRzdzdHMyYXRTb1V1Rzc2bEJVVktSMHVZYUd4bXR0QnhFUkVSRVJFYjE2RE4vUlMzdjI3QmtpSXlOaGJHd01ZMk5qV0ZwYXFweG01OXk1YzhqT3pvYWRuUjFzYlcyaHI2OWZxWE1WRmhZaVBUMWRlR3hzYkZ4alUvb2tKQ1NJT3MxYXRXcFZJKzJvVHBtWm1iaDA2Uks2ZE9rQ2lVUlNiY2Q5OU9nUjVISTV6TTNOcSsyWUwwTXVseU1pSWdMZTN0NEs2eDQ4ZUlEdzhIQjA3ZG9WZW5wNk5kQzZ1aWtxS2dxcHFhbkNZMDFOVFhUdTNMbGFYMmR2azRLQ0F0eThlUk0zYnR4QS8vNzkzNGdSMDgrZlA4ZlZxMWVGeHlXZkErVUpDd3REZm40K0FNRFEwQkRObXpkL3BXMThGVEl6TTRXZjlmWDFSYS81OHRZcDg5dHZ2d2svTjJuU0JFMmJObFc1N2MyYk41R1Rrd01BTURNemc3VzFkYVhiVGtSRVJKVmpiR3lNTGwyNklERXhFVmV2WGtWSVNBaWFOR2tDTnpjMzNtZ25JbnFMYVdwcW9tZlBudmp4eHg4VjFsMitmQmxKU1VtdmRmclpJMGVPWU9QR2pRcmhzQzFidHFCWnMyWndkSFI4YlcycHl4aStJeUlpSWlJaWVudlUvcnYxOUZKS2ovN2JzMmVQS1B4VVVGQWdDa0tVcDd4Z1dXUmtKQll2WGl3ODNybHpKMnhzYkpSdSs5MTMzK0h1M2JzQWlrY25mdnZ0dDJxZHYwUnljakkrK2VRVDRmSHExYXZoNGVFQkFNak96aFlGR1NxaktpRytiNy85RnBjdVhSSWVWMmJhZ2RKS2h5bXFtNit2THl3c0xOVGFOamMzRi9QbXpjUDE2OWV4Yjk4K0JBWUdvazJiTnRYU2pwMDdkeUlrSkFTNnVycXdzN1BEVjE5OXBUS0lWL28xMjdadFd5eGN1TEJhMmxEaTJyVnIyTHg1TStMajR6RnIxaXlGVWE4Ly8vd3pEaDgrakczYnRxRnIxNjRJQ0FoUStYb205Vnk3ZGcyelpzMUNRVUdCc095amp6NnExdURkMnJWcmtaYVdKanhldm55NWFQM3MyYk9GbjIxc2JEQmh3b1JxTy9mcmxKS1NndURnWU55OGVSTjVlWGtBQUZOVFUzVHAwcVZTeDVITDViaHk1Y3FyYUtMS3o0dHQyN2JoNk5Hand1TXRXN2FVZTV6SXlFak1tVE5IZUR4OCtQQmFGNzRyL1g2MWN1VktwYys5Zi8vK3dzOWxQNGZMVzZmTXBrMmJoSjgvK3VpamNzTjN3Y0hCdUhmdkhnQ2dUNTgrbURoeFlybkhKaUlpb3VvaGtVamc0T0FBYTJ0clhMMTZGYkd4c1hqdzRBSGF0R2tEWTJQam1tNGVFUkhWa1BmZmZ4OTc5dXlCWEM1WFdIZjQ4R0dNSHovK3RiV2xWYXRXME5IUlFYWjJ0bWg1Zm40K2xpeFpnaTFidHFCZXZYcXZyVDFsRFI0OEdCa1pHUlZ1bDVTVXBMTHlYVm1KaVlsS3Q2MXFmNjQ2bElYdk9BaTE5c2pLeWhJR2ZBS0FWQ3FGVENhcjByRUtDZ3JVSGhoYldGaUl5NWN2dzhuSnFVb0QxZC9Xd2EzMDZpVWxKYUZodzRaSzc1T0Zob2JDd2NFQjl2YjJMLzArSnBmTEszV00wdmY4SkJLSjJnVTlNak16RVJJU0lqeDJjWEVSWHZ1SER4OUdtelp0MEtCQkE3V085Y3N2dndnL096czdvMlhMbHVWdW41T1RnOGpJU1BqNitsWjQ3S3RYcjhMT3p1NlZYQ3V5Q0FVUkVkSHJ4ZkRkVyt6Rml4ZVlPWE9tV3R1VzF4RngrL1p0NFdjVEV4T1ZRYVZuejU0SlFRQUE4UEh4VWJPbDZqbDgrREMyYnQxYXBYMkRnNE1yL01MOHFwUU9VMVEzQ3dzTHRjSjNSVVZGV0xKa0NhNWZ2dzRBdUhQbkR1Yk9uWXZnNEdCNGVucStkRHNpSXlNQkZBY2tVMUpTWUdabTl0TEhCSXBIQndjRkJhbTkvWWtUSnhBWEY0ZjQrSGdBeGI5N0x5OHY0Y0ltSXlORHVDREx6czdHSDMvOFVhdW4yM2dUcEtXbFlkR2lSYUxnSFFEODczLy9nNStmSHh3Y0hLcmxQTmV2WDBkU1VwTEs5ZUhoNGNMUFQ1OCtWZXVZNVhYZ2FtcHFRbDlmSHpZMk5talpzaVg4L2YyVlhxeFgxQWxjMlU1ZUN3c0xQSHo0VUFqZUFjWHZmWlVOMytYbjU2djkvbDlaeXA1VGVIZzRqaDA3Smp3Mk1qTENoUXNYY09IQ0JZVnQyN1JwZzZaTm0yTFhybDJpNVUrZVBNSDMzMyt2c1AySUVTT1FscGFHWWNPR2xkdXVnUU1IWXYvKy9XbytDMFdMRnk5V3E4TWtMeThQeWNuSlN0ZmR2MzhmTDE2OFVHdWRyYTB0cEZKcDFSb0xjU2MvUjlVVEVSRzlmdHJhMnZEMjlvYU5qUTB1WDc2TWt5ZFBvbG16Wm5CMWRlV05keUtpdDFDREJnM1F1blZyaElXRkthd0xDUW5CSjU5OEFoMGRuZGZTRmt0TFM0d1pNd1liTm14UVdKZVVsSVN2di80YTA2ZFBmeTF0cWN1VWhlOTRmVjQ3SkNjblkrellzY0tNQVFEdzVaZGY0cjMzM3F2VWNiS3lzckIzNzE2RWhJUmcwNlpORllicDl1L2ZqMTkrK1FYcDZlbFZIaWhaRndlM1VzMlR5K1dZTm0wYXNyS3k0T25waVU2ZE9nbEZDMUpUVTdGczJUSUF4ZUhOanovK3VFcjNUT1J5T1U2ZlBvM3Z2dnNPRXlaTVVQditZT25CeS9YcTFjUHZ2Lyt1MW43WjJkbWlLY2o3OSsrUDVzMmJZK3ZXcmZqbGwxOWdhR2lJV2JObW9YWHIxaFVlcS9SOXh6NTkrcFI3TC9IcTFhdFl2WG8xSGp4NGdNbVRKNk5uejU0cXQzMzI3QmtXTEZpQXdzSkNEQjQ4R0FNSERxeTI3d0lzUWtGRVJQVDZNWHhIVlpLYm00dG56NTRCQUtLam80WGx6czdPb3VwVEpjek56UkVlSGk0YTNkbXVYYnRYMzFBMWFXdHJDeisvLy83N29sRnY2bEozcE9XckhGRlpGVVZGUlFnT0RzYkZpeGVGWlZwYVdnZ0tDbElhdkNzcUtxcFVSMUZ5Y2pJZVBud29QUGIxOWEzUm0wMjllL2ZHcjcvK2l0VFVWR1JtWm1McjFxMllNV01HZ09JTGp0S2hwbjc5K3NISnlhbW1tdnJHeThqSXdOeTVjMFhUTTVkNC92dzVac3lZZ2JWcjE3N1dxVldxUzBGQkFaNCtmWXFuVDU4aU9qb2FQLy84TThhUEgvOVNZYzNidDIrckRHYVY1dTd1THByQzk5cTFhemg3OWl5TWpJekszYy9GeGFWR1JyRWxKaVppK2ZMbG92Zi9wMCtmWXZmdTNVcTNOekl5UWxwYW11aXpCU2dPR1NvellzU0k2bXRzTlVoS1NzSzRjZU9Vcml0NXIxRm5uVHFWOE1wVFdGZ28vTXpPZlNJaW9wclRzR0ZEOU9qUkExZXVYRUYwZERRZVBIaUExcTFidzlEUXNLYWJSa1JFMWVpVFR6NHBkMUJnZVRJek05WHVUNml1ZnNWZXZYcmgzTGx6K09lZmZ4VFdoWVNFd01mSEJ4MDZkS2lXYzcydFdQbXVkc3JOemNXU0pVdEV3VHNBaUltSnFWVDQ3dWJObTVnM2I1NVFwWEhwMHFWWXUzYXRRaDlNVmxhVzBCOVhXRmlJOVBSMEFNQ3hZOGN3ZlBodzFLOWZYOWcySVNFQmpSbzFVdG1QOHpZTmJuMmJMVnUyVEdsL2VuVUlEZzVXdXZ6YXRXdkNhL1BpeFlzd05qWVd3bHJuenAwVHRudjI3Sm5hMWVKS3k4ckt3cFFwVTVDUWtBQUFXTEZpQmJaczJRSkxTOHRLSDB0ZHVycTZvc2Y1K2ZsSVNFakFvVU9IQUJRL2x6bHo1bUQ4K1BHaWdOL0xPSExrQ0RaczJDRDBnMi9Zc0FGNmVucm8zTG16MHUxMzdOaUI1OCtmQXdCMjdkcUZrSkFRYk4yNlZTR0F4eUlVUkVSRWJ3YUc3NmhLVHA4K2piVnIxeW9zRHdzTFUzcUJkdUxFQ2Z6MTExK2laVk9tVEtud1BGT25Ub1cvdjMvVkc2cW0wdUc3dDBsQlFRR1dMVnNtdW9EUzA5UER3b1VMRllKM1JVVkYyTE5uRDA2ZlBvMlZLMWVxSFFvcFBUVXZVQnk2VW5hQjM3aHg0OWR5NGEybHBZV0FnQUJoVkdCcWFpb0tDZ3FRa1pFaFhIZ0J4Vk41amh3NThwVzNwNjU2OE9BQlpzMmFKYW9BWm1WbEJUczdPeUhvK2VUSkUweWFOQW16WjgrdXRpbU9hMHBlWGg0MmJOaUFCZzBhVlBtNWJOcTBTU0Z3cHE3U1UzK3Jzbm56WmpSdTNMaEt4NitxVzdkdVljNmNPVUpZV3gwcEtTa0tIWU92Z3JhMnR0Q1pXYnJEVlV0TFM2ZzRWN1lqdHJaS1NVbFJlTzFrWldVSlA5Ky9meCtuVHAxU3VtL1pVWTlFUkVSVS9iUzF0ZUhqNHdOcmEydEVSRVRnNU1tVGNIZDNoNHVMQzIvQ0V4RlJqWms4ZVRKR2p4Nk4zTnhjaFhYcjFxMkRxNnZyU3cwS2UxdFVaaUIzUVVHQjJnTzRqeDA3OWxJVjhVbFJRVUVCbGk1ZGlyaTRPSVYxZi96eEI1eWNuTkNuVHgrMWp1WGc0QUFEQXdNaGZCY2RIWTNkdTNkajVNaVJ5TW5Kd2ZuejUvSG5uMzhpUER3YzMzLy9QY3pOemRHelowL3MzcjBidWJtNXlNdkx3OEdEQi9ISko1OEFLQTdEakIwN0ZucDZlbkIxZGNXSUVTUFFyRmt6NFh4djIrRFd0OW0xYTlmdzZOR2oxM3JPTTJmT2lCNTM2dFJKK1BuMDZkUEN6L3I2K2xXYVFVcFBUdy9ObWpVVHduZVptWmxZdUhBaHZ2NzZhNlhUM0ZhSHN0T241K2ZudzlIUkVhdFhyOGI4K2ZPUmtaRUJ1VnlPTFZ1MlFFdExDNzE2OWNLK2Zmdnd3dzgvQ1B1b1cyV3ZoSitmSDM3NTVSZjgrKysvQUlxci9RVUhCME5mWDEvaG5zSDE2OWRGVlN5QjRyL0Q2cXA4eHlJVVJFUkVyeC9EZDNYTWxpMWJjUERnUWFYcnlvYml5bzVRV3IxNk5SbzFhZ1NnK0F2K3dvVUxxNjFkT1RrNXVIejVjcFgzVjlVcE1XM2FOQURGb1o2eUl6UEs2NkQ0K2VlZnNXM2JOdUd4dnI2KzhMT3VycTVhSFJ0NWVYbWlFWXhsdjh5cnErVGZLenM3RzZtcHFjSy9RV2xGUlVVSUNBaFF1bDlaZCs3Y0VhYnlMRHU2cDdUYzNGd3NYcnhZRkk0ek5qYkdzbVhMNE9MaUl0bzJJeU1EQ3hjdUZDN1dwMDJiaHRXclY2dlZBVmQyUk83ZmYvK052Ly8rVzJHN1hyMTZWVHA4NStucGllRGdZRkhGcUQxNzlnQW9EcHVVWFY1UVVJREhqeCtqWmN1VzBOUFRRKy9ldmRHclZ5ODhmdndZMzMzM25laUNJeUFnQU0rZlA4Zno1OC9WbXJxWC9rOXNiQ3krK3VvclliUWNBTWhrTWl4ZHVoUVdGaGFZTTJjT3JseTVBcUQ0UW52dTNMa1lObXdZUm93WVVXR0Zyc0xDUXB3K2ZScDJkblpvMHFSSnRiVDMyYk5uME5MU0t2ZnZCU2llbHFGWnMyWW9MQ3hFV2xvYS92enpUMXk5ZWxXMHpVOC8vU1M2a0Y2MmJCbHUzTGdodW1ndldWNmJ0R3JWQ3FOR2pWSlkvcC8vL0FjeE1USEM0NDBiTnlwc3MyM2JObHk3ZGsxaCtlUEhqekYxNmxSUkovN1lzV1BSc1dOSHpKOC9IN2R2MzRhTGl3dldybDByZXY5Y3VIQWhNak16UmZ1a3A2ZmpsMTkrQVFBTUdEQUE0OGVQRjUzTDBOQVE4K2JOQXdCRVJVV0pnclFseTIxdGJVV2ZlL1BtelJQZWMwcC94a3llUEJuZHUzZFhXRjdpNmRPbm92ZUswc3ZUMHRJZ2xVcUZjd0xpWU9Ua3laTmhZR0NnMXJyS1ZNT0pqbzdHaWhVclZLNFBDd3RUT3JVUlVIUGh1OUtkeFVSRVJHOExHeHNibUptWklTSWlBbEZSVVVoT1RrYnIxcTFGMTZORVJGUnpYcng0Z1lpSUNOR3lraHZvWlowOWUvWjFOT21Wc3JTMHhLaFJvL0ROTjk4b3JNdk16TVNxVmF1d2N1WEsxeDRVMzdWcmw5S3FjV1VyRTFsYlcyUFRwazFLajFGMld6czdPNlhUN05MYkl5OHZEMHVYTGhWVmlkUFYxVVZlWHA0d2U4Q21UWnVncDZlSGQ5OTl0OExqYVd0clkrclVxWmd5WllyUXg3Rm56eDc0K1BoQVEwTkQxRTl6OWVwVmRPM2FGVEtaRE4yNmRSTUNjRWVPSE1HSEgzNElIUjBkSVJDWWxaV0ZpSWdJREIwNlZOaWZnMXZwVmNyTHkwTm9hS2p3Mk1URVJBalkzYnAxU3hSV3RiYTJWaWl5VVo1bXpab0o5MWJHakJtRGlJZ0lQSGp3QUFBUUh4K1AvLzczdjFXYWZsa2RtcHFhME5UVVJFRkJBUUFJL2JsTm16YkZoZzBiTUgzNmRLU21wc0xIeDBmb0N5NG9LSGlwMTZ1aG9TR1dMRm1DaVJNbkN2M2JCUVVGV0xKa0NYYnUzQWxUVTFNQXhmZm1WcTFhSmVvZkhUQmdRTFgyMDdJSUJSRVIwZXZIOEIwSlpES1pNRzFoZFU5TkdCb2FXbU1YV2JHeHNkRFYxVVc5ZXZXZ3FhbUo5UFIwVVFVZ2lVUWlsRnNHZ0FNSERxaDEzTGx6NTRxQ2E1VWRCVk5DSnBNaExDd002OWV2UjI1dUxqWnUzQWhyYTJ2Uk5xV25EeXk5WDFrWExsekFWMTk5aGZmZWV3K2ZmZmFaeWhCaFdsb2F2dnJxSzlHRms3Mjl2UkNPS3N2UTBGQjB2dVRrWkV5Yk5nMXIxcXlCbVptWnl1ZVdtSmlvZENSaGRkSFMwaEtWNWdjZ0JBTExUdDlwYm02T3BLUWtZVFFoQU96YnR3Lzc5dTFUZXV5dFc3ZGk2OWF0QUdyZlZNRzFWV0ZoSVg3NDRRZnMzYnRYOUpyVjBkSEJnZ1VMWUdOakF3Qll0R2dSZ29LQ2hNQ1dYQzdIanovK2lBc1hMbURDaEFsbzBhS0YwdU1mTzNZTVAvendBMUpUVTlHaFF3ZFJ3T2xsL1BycnIvanR0OS9RczJkUDlPdlhUK1ZyMnRuWkdhMWJ0eFllOStyVkN3c1dMQkNGU1cvZnZpM2FwM1hyMWtxRFdxV1BVeHNZR2hyQzFkVlZZWG5aRzhIS3Rpa2RHQ3ZOMU5RVWdZR0IyTHg1TXdCZzBLQkJHRGh3SURJek01R2RuUTBBaUl1THc5cTFhekZnd0FEODl0dHZTRWhJZ0tPakl6cDA2SUN6WjgvQ3c4TURBUUVCaUkrUHg2RkRoNUNibTR0ZmYvMFY3dTd1OFBQekU4NmxvNk1qVElkVDlyT211cWZKbVR0M0xtSmpZeFdXbHc1VXFuclBhTk9tamNyUWNubnI2cUtuVDU4Q0FFZnhFeEhSVzZkZXZYcG8xNjRkRWhNVEVSa1ppWkNRRUhoNmVnb0RxSWlJcU9ha3BLU29WVmtlVUt4QWIydHIreXFhOU5JS0N3c1JGUldsZEYyclZxMHdZTUFBbkRoeFFxaEdWTnFWSzFkdzZOQWg5TzNidDhybkw5MFBWOUtlaXJiejhmSEIyTEZqS3p5MmhvYUcwdjdSbDkyVzZwNzA5SFFzV0xCQU5NQlVJcEZnenB3NWVQcjBLVmF0V2dYZy82cFVaV1ptb2wrL2ZoVWUxODNORGY3Ky92ampqejhBRkErZzM3aHhJelp0MmdSOWZYMmhmem9xS2tvSTFmVHUzVnNJM3oxNzlneW5UcDNDKysrL0wrcFRsRWdrd3VENHVqcTRsV3FQUC8vOFU1ajZGQUM2ZCs4dUJDckwzdk82ZGV0V3BRYVZ6NW8xUzdqZnBLdXJpNmxUcDJMNjlPbkMrak5uem1EWXNHRkNLSzI2NmVycUNzK3RkSit4cGFVbDFxNWRpNE1IRCtMVFR6OTlxWE1vbTNKK3hJZ1JRdWhOSnBOaDdOaXh5TXJLRW1ZcStmWFhYMFV6QnRuYjI4UGYzMS9oV0NYZkxWaUVnb2lJNk0zQThCMVZpYisvUC96OS9iRnMyVEpoVkV6Mzd0MUZYNXhMS3oxNnhjaklTR1ZvSmlFaFFmaFNDa0FoV0ZVVjY5YXRVOXFCVk1MQndVRWhiTGhod3dhY1BIbXkzT09XRGRUMDd0Mjd3cllvQytpZE9YTUdTNVlzRVI0SEJRVmg0OGFOUWhCU1hhbXBxUWdPRG9aY0xzZlJvMGNSRlJXbHREcGRkSFEwRmkxYUpLcEs1dVhsaFhuejVxbXN1RkJTeVduNjlPbENKMFhwQUo2cWk2T1NqZ2QxcUJwRm01dWJpL3o4ZkhhUTFYSjM3dHpCcWxXckZNS1dNcGtNaXhjdmhydTd1N0NzWHIxNkNBNE94cG8xYTBSL1p3a0pDZmp5eXkvUm9VTUhqQnc1RW5aMmRxSmp4Y1RFSURVMUZRQncvdng1UEg3OCtLVXZ6T1Z5T1U2ZE9vWE16RXpzMjdjUGx5NWRFbFhGTEk5RUlrR25UcDFFNGJ2cXJPWlZGMEtmL2ZyMVEzSnlNa3hNVElRUnV6S1pEQXNXTE1ERWlSTmhaR1NFUVlNR1FTS1JDSytGRnk5ZTRJY2Zmc0N4WThmZzYrc0xpVVFDWjJkblRKa3lCZXZXcmNPNGNlTkV3YnVxMnJoeG94Q3dMVzNIamgzNDZhZWZYdXJZT1RrNXdranFvS0FnWWZuMTY5ZEYyNmxhNStmbkIwM040cTlvcWpvb2QrL2VqZDI3ZDBOZlgvK1ZqUTJ0WVVjQUFDQUFTVVJCVkJCOWxVcitsbFdGTjRtSWlPcTZSbzBhb1VHREJyaDgrVExDdzhPUmxwYUdWcTFhQ2Q4QmlJam96V0p0YmEwd3VLaGtsZ3RsREF3TVhsbllvR3diWnM2Y3FYVGRpUk1ub0tHaGdVbVRKb21xZDVXMmJkczJlSHQ3S3d3VVZwZXlVRUpGMjlYRTFIZTV1Ym1pYW5zbGxaTEtLaGxNV0tLaVdSU281a1ZHUm1MNTh1V2l2bkNKUklKcDA2YkJ4OGNIQVBEbzBTUHMzTGtUUUhIZjN1Yk5tNUdRa0lBSkV5WlVPQVZrWUdBZ3pwMDdoK2ZQbjZOZHUzYVlNR0VDTkRRMDRPN3VMZ3pjTDVrQkJBQWNIUjNoNnVxS21KZ1k2T2pvQ01HZzBnTTlMUzB0aFg3NnVqcTRsVlRidTNkdmhkdWNQWHRXSVFSZTFiN2tzdmVzL1AzOUFSUVhjQ2hkeEtJNmVIcDZvbnYzN2poOStqVDY5ZXVINGNPSHY5SXE0S1hEZDluWjJVaE9Uc2I5Ky9meDc3Ly9DdjhmTldvVW5qeDVJZ3FiVmtiWmtIbFptWm1aV0xObVRibmIzTDE3RjZOSGoxWllYaks3RjR0UUVCRVJ2Um5ZcTF1SEhUdDJETys5OTU3d3VDVE1VSGI2dzVjUkdSa3AvT3pzN0N3S0NSdzhlQkF5bVF5eHNiR2lpOGN1WGJyQTB0SlNGTkpwMTY0ZEFJaW1jTlRVMUlTSGh3Y0E0UFBQUHdkUVBQM3Bqei8rS0d6VHYzOS9XRnRiUXlhVGlTNmdTM04zZHk4M2ZQZnh4eDhyTE12THk2dDBwYjZxVnZacjM3NDlQRDA5aGQ5bGNuSXk1cytmajlXclYwTkxTMHV0WTVTVXJpNDltcTFSbzBhaUNsNkZoWVg0OGNjZnNXZlBIdEVvMDE2OWV1SHp6ejlYNkNBc0tDaEFibTR1Y25OemtaZVhoOXpjWEl3Y09SS0xGeThXdnRELysrKy9tRFZyRnRhc1dhTXdSV0o2ZWpxT0hEa2lhay9wVUZOcWFpcUdEeDh1UEZZMnF1YlJvMGVZTkdrU1pESVpWcTVjcWRhTktJNmtlNzJTazVQeC9mZmY0L1RwMHdxZHRDWW1KbGkrZkRrY0hSMEJGSGNpbFI2bE9YUG1UTmpaMldIbnpwMmlmYytlUFl1elo4L0N5OHNML2ZyMWc0K1BEeVFTQ1hyMjdDa0VPZ3NMQzNIa3lCR01HREhpcGRwLy9mcDFwS1NrQ0k4cisvb3BHYTFXb3V5VXphOUNVVkVSWW1KaWNPblNKWVNIaDJQaHdvVUtJZHVIRHgvaTRzV0xhTkdpaGRLcHJNdEtUazRXUnQyV2xwYVdKbnFzYkp2U3Y3K3l2djc2YTZIallzZU9IUXJyYzNKeThObG5uNG1XcGFhbWx2dnZzR0hEQm1HcUdETXpNN1U2cEpRcCs5eEtwS2VucS93OFVkZlRwMDlmYW1yaGtzOVBkWFh0MmxWaFdvSmV2WG9KZjI5ang0N0Z3SUVEQVFBaElTSENpTzZhVWxoWUtIUkFNM3hIUkVSdk16MDlQWFRvMEFFeE1UR0lqbzdHa3lkUDhNNDc3L0R6a1lqb0RhU3NZdDdHalJ1VkRzVFYxTlRFeXBVclJYMElUNTQ4d2JadDJ6Qnk1RWcwYU5EZ2xiYTFMRGMzTjNUcjFnMGhJU0VLNjZSU0tlN2N1VlBsOEYxMXFrd29vTElCZ2xHalJ1SFJvMGNWYnRlblQ1K1hPZys5UHJtNXVkaXhZd2YrOTcvL2lmb2ROVFUxTVczYU5GRS95ckJodzVDVmxTVUtweHc5ZWhReE1UR1lNV05HdWYxOUJnWUcrUHp6ejZHdnJ5K0UrUUNnUllzV1F0OUhTa29LNHVMaWhPTU1HVElFU1VsSjZObXpKd3dNREpDYm00dC8vdmxIMkxmcytkN1d3YTMwNmtWRlJTbk04R0ZsWlFXZ3VJSmFmbjUrdFo5ejdOaXgrUERERDRYelZMY25UNTRnS1NrSlNVbEpvbnNSa1pHUjVVNnZxbXFhZVNJaUlpSjFNWHhYaDVVTlUybG9hS2lzTGdZVWp6QU1DUWxCWUdDZ1dzZFBURXhFUmthR2NHd3ZMeStsMjVVTlJ2VG8wUU5oWVdGQ2VFSWlrUWlkTzJGaFljSjI3dTd1d3VqQmt1a05rcEtTUk9HN2R1M2FDUUc5a3BMcFpibTR1RUFpa1lndXNtVXlHUndjSERCczJEQjRlM3VyOVh4ZkZhbFVpcmx6NTJMY3VIRkNKOCtOR3pld2J0MDZVYm5vOHF4YnQwNTBrZVRvNkloWnMyWUovOTV5dVJ4VHAwN0ZqUnMzUlB0cGFtb2lOallXbzBlUEZnS0hKVUc3MHFNOXk1T1ltSWc1YytZZ09EaFlOTnJ6cDU5K0VsVUhIREJnZ0dpL3NtMVJGaEM2ZGV1VzhQT2FOV3RVanRSVmw2MnRyVUtuV0k4ZVBZVG5PblhxVkdGa0YxWHMrKysveDk2OWU1V09CbTdac2lWbXpab0ZFeE1UWVZsd2NMQm9KUE9KRXlmd3dRY2ZvRVdMRmdnT0RoYVZXZ2VBaUlnSXhNVEVZUHYyN1RBM04wZmp4bzNoN093c1RNTnc1TWdSREJzMjdLV3FneHc5ZWxUNFdWTlRFejE2OUZCNzMvejhmRkhBRkNndTAxNmRZbU5qOGZ2dnY4UEN3a0lJR3Q2K2ZSdVRKMDhXdGpsNThpUSsrT0FEMFg3bno1OFhxb2dhR1JsaDBxUko1WTVRdlhYcmx1anZUWldTOSsyMzJkZGZmdzBBMkw5L1A3NzU1aHRoK2NxVks5R3FWU3NBVUZuWjRIV1J5K1dpOTE5dGJlMGFiSTFZWVdFaFFrTkQ4Zmp4NDVwdUNoRVJVYTBna1VqUXJGa3ptSnFhNHVMRml6aDU4aVM4dmIxcjdmU0ZSRVNrbm9TRUJJVStneExEaHc5WENOZHMzYm9WSjA2Y3dKa3paekJvMENBTUhUcTB3b3BicGQyNGNRTmFXbHB3ZEhSVTZCTld4NmVmZm9wejU4NkpLcnY1K2ZuaHM4OCtFdzN1ZloxZTlRRGI2Z3JPclYyN1ZtblZ3SkNRRUlWQmpBMGJOaFJWd1FlS1h5dnIxNit2bHJaUXNZc1hMMkx6NXMzL2o3MzdEbXZxZnQ4SGZwOGtFRFlJSWdwUzNBc1ZGRkFVVWR6YXVyZFdXMjBWOXhZdHVNQnRuVzIxMVdxeHc0OXRyVzIxdGJWMTFyMTNyVmF0V2tjVkVSUkZaSVg4L3NndjU1dERUa0xDRU1YN2RWMWVrck55Z0JBNDczTy9uOGRvd3FpVGt4T21UNTh1anQ4WUdqeDRNTHk4dkxCaXhRcHhyUGpHalJzWU5Xb1V1blRwZ2dFREJwaWNLTm1pUlF1alpTRWhJWktKNkx0Mzd4Wi83dldGQ1BST25EZ2hDUW5sUHI5WGRYSXJGVDFUaFRydTNMbUQzMzc3VFh6czR1S0MxYXRYUzhhZzY5V3JoeGt6WnBnOXZtRXJaTU5qR1JaeTBHcTFzZ0ZPT2RuWjJaTHhXRVBObWpVRGdIeDNDTGx4NDBhKzlpc3VMRUpCUkVUMDRtSDRqa1J6NTg0Rm9DdExySzlVWmM3eDQ4ZkZqMnZWcWlWNzhabWNuQ3dKMU5Xb1VRT1ZLMWZHMmJObnhXWDZVRUJLU2dyKy92dHZjWGxoaGVMYXRXc25WZ0RVRDRTWUN5RUNRRlJVbE1rV3VuclRwazBUWjY4QkJSdXdjWFYxeGRTcFV6Rng0a1R4NG43SGpoMm9WS21TV0szSWxQLzk3MytTbWFtdXJxNllOV3VXSkFnbkNBSzh2YjJOQW0vWjJkbGlrS2tnTGwyNmhCa3pabURldkhtd3NiSEJuVHQzSkFPTTd1N3VSbFdaOU8xcjlTcFdyR2oyT1hidTNBay9Qejl4ZHA4cCtwdFVXVmxaWml0eTZSa09qdVgxdWlDcEdqVnFHQVh2RkFvRjNucnJMZlRyMTgvaXI2ZS92NzlZM3Z6bm4zK1dmRS9lZWVjZFNWVzN0bTNiaXEvWjVPUmtIRHAwS045dEQ5TFMwckJ2M3o3eGNWaFltTmwyejFldlhvV3RyUzIwV2kzdTNidUhyVnUzNHZyMTYrTDZIajE2R0EyZUZjU1NKVXZFUVE0bkp5ZjA2dFVMZG5aMnFGYXRHc3FVS1lQNzkrOERBSGJ0Mm1VVXZqdHg0b1Q0Y1VwS3luT2ZOVzlLWWR4RWZ2RGdnVkdiRndEaWdGN3VVdnY2NWJsL1I4MmVQUnVob2FFQXBJTVZVVkZSYU5PbWpkSHkzUGJ2M3k5NWJHcXdFUUMrK09JTHM3TTVMMSsrakpFalI4cXVHekJnZ1BqeFYxOTlKWDVjdDI1ZEJBUUV5QWJybmoxN0p2azVraHZvZXA2MFdpMVNVbEtRa0pDQW8wZVBJaWtwQ1MxYnRtU0ZBQ0lpSWdOZVhsNW8zYm8xamh3NWdpTkhqaUFwS1FsMTY5YUZRcUVvN2xNaklpSXJhYlZhZlBEQkI3SVRXMnZVcUdGMERYLysvSG54K2lnakl3UHIxNi9INzcvL2pzR0RCOHVHZXVTc1hic1c1OCtmaDFxdFJ2WHExZUh2NzQ5YXRXckIzOS9mb3YzZDNkM1J0MjlmeE1mSG8yelpzaGc5ZWpRYU5HaGdkcC9FeEVUOCt1dXZxRk9uam15WTZWVlJvMFlOMmVWSGpod3hXdWJzN0l5YU5XdEtsaGwyS0tHQ3VYSGpCdGFzV1NPNUg2R25WcXN4YU5BZ2FEUWF5WDBOUTJYTGxrWEhqaDJ4WmNzV2NWbE9UZzUrK09FSDdOeTVFLzM2OVVPSERoM3cyV2VmNGNjZmZ6VGF2MzM3OXBnd1lRSUEzVmkzbjU4Zi92MzNYd0RBM3IxN0VSa1pLVHRlZXVqUUlmRmpRUkRRdUhGajZ6NXhvbnc0ZCs2Y3BMT1ZvUTgvL0ZBeTd0KzNiMStqSUxaU3FiU29jOGV4WThkdzkrNWRvK1hWcTFkSGpSbzFrSk9UZzAyYk5sbDB6dG5aMlNhM2ZlMjExeEFSRVdGVWlFT091N3M3eXBjdmo5ZGVldzNseTVlSHI2OHZhdFNvZ1pzM2IxcDBIb1krL1BCRGk3YWJPSEdpV0VsUXBWSmg2ZEtsZWU2VG56QTl3Q0lVUkVSRXhZWGhPekt5WWNNR2pCOC9Qcy90RGg4K0xINXNXRkxka0x1N096Nzk5Rk9zWExrU0owK2VSSmN1WFFCQUVweHdkSFFFb0p1TnBiOGcxV3ExQ0FrSktjaW5JV201bTVjMmJkcmtHYllyYXJWcjE4YUFBUVB3eFJkZmlNdldyRm1EaWhVcklqQXdVSGFmM2J0M1M3WlhxOVdZUFh1MmJBdlgzcjE3WTlldVhYbGVlT2lwVkNxbzFXclkydHJDMXRZV05qWTJVS2xVa244WExsd1FqM2ZtekJtc1hMa1NZOGVPeGVMRml5VlZsL3IyN1dzVUVERzhzUFB5OHBJTkIzbDZldUxCZ3dmaWM4VEh4OFBQencrTkdqVXllZDd4OGZFQWRJTXRRNFlNTWZzNWFyWGFJZzNmTFZteTVJVTRoaVZjWEZ6eS9IcmwxcUJCQTdScjEwNE1pRld2WGgyOWUvZEd0V3JWY1AvK2ZTaVZTb3RuUjZ2VmFvd2VQUnB2dlBFR1ZxMWFoZE9uVDZOR2pScEc3VHhhdEdpQjFhdFhpeGYvdi83NmE3N0RkOXUzYjVmTUtuM2pqVGZNYm05cUpxQ25weWVHREJtQzVzMmI1K3M4VEtsZHU3YjR0VTFOVGNYdnYvOHVWZ0VOQ3dzVEIvbisvZmRmWEx0MlRReE5aMlZsU1FMT0xpNHVxRjY5ZXFHZW02WHM3T3pFOS9qTXpFeXNXcldxd01lY1AzOCtUcDQ4Q1lWQ0lSNGIwTDNIeWRFdmYrKzk5d3I4M0hwSlNVbEdBZUxseTVkRG9WRElCdlpNRGE3cW1YdGZObXl0YkJpK0N3Z0lNTmwyK2NtVEo1TEhobCtud25UbzBDSEozd0tXOFBUMFJQLysvZUhwNmNud0hSRVJVUzRPRGc2SWlJakF1WFBuY09YS0ZTUW5KeU0wTkJRT0RnN0ZmV3BFUksrRXlwVXJHMTJuUkVWRnlZWVR6RjNQL1BqamowWVRZQUhkKzN4MGRMUWtXSjJlbm81bHk1WVpiWnVZbUlqVHAwOWJGTDdUYURSaU5mdU1qQXljTzNjTzU4NmRnNk9qbzhteEREbjZDY0RkdW5VeldYVlBxOVhpK1BIajJMcDFLNDRlUFlxY25CeXo0YnZjWDZjSkV5YmcvUG56ZVc1WEVoaU9qZXE5U0pYcFM1cTB0RFJFUlVYaDBhTkhzdXN6TWpMRWJnYjU4Zmp4WTZ4YXRRcW5UcDJ5dUExelJFU0VPSGFmbUppSXc0Y1BHd1hySGo5K2pMMTc5NHFQYTlXcUJUYzNON1BITFVtVFc2bDQ1T1RrWU9YS2xiTHJqaDA3Sm1tRFhLWk1HWEZNT2o5KytlVVhTY0JVcjErL2ZpYkR5L2xsYjI4UEx5OHYzTHQzRHlxVkNrcWxVaHovRndRQkgzNzRJWHg5ZmVIbzZJaXNyQ3pjdm4wN3o2SVFlY2tkcURiRmNQeFhxVlJhdko4cExFSkJSRVQwNG1INGprVFZxbFhENWN1WDhlVEpFMnpjdU5Ic3RxbXBxYmh3NFlMNHVFcVZLa1pseEpPU2t2RHMyVFBZMmRsaDNyeDUyTE5uajFqNldkOWVGUUJzYkd6RTUxK3paZzJlUG4yS3YvLysyNkxxZS92Mzc4ZU9IVHR3N2RxMVFnbSt6SjQ5VzNabW5KemNBeWdkTzNhMCtIbCsvdmxuMmVWdnZ2a21UcDA2SlE1Q2xTdFh6dXlnVEVaR0JoUUtCVFFhRFJRS0JhWk5tMmJ5ai9ZS0ZTcGcyTEJoZVBic0daeWNuT0RrNUFSbloyZlkyOXZEd2NFQjl2YjI0aisxV20zUkgrQTdkKzdFKysrL0Q2MVdpNFlORzJMUW9FSDQrZWVmOGVlZmY0cmJlSGw1SVRnNEdHUEdqRUZVVkJSOGZYMXg3ZG8xU2NVd1V3TjBWYXRXUmR1MmJjV0JRcTFXaXdVTEZtREZpaFg1R21USTYwSi84ZUxGV0x4NHNkSHlpSWdJVEowNjFlcm5NeGNTek12VnExZVJtSmdvS2NGZWxDejVlWk16ZE9oUVhMeDRFWjA3ZDBhSERoM0VRUlZBZHdHb0QwTmFjeDd2di84K2poNDlpakpseWhpOURsMWNYTkNvVVNPeDZ0aXBVNmZ5MWVKVHE5V0s3Um9Bb0h6NThpWkRybmxKVEV6RXVuWHJrSnljaks1ZHUrYTdPa251R2ZFUkVSRll0V29WVWxOVEFRQS8vUEFET25YcUpNNkFOWnhodTNmdlh2RjdlTzdjT1Vtb01DUWtKTStmWjFPdjhlam9hRWtWUGJuQjhKa3paOG9Pb0FEQWtDRkR4RkJuNjlhdDh3dzRXbXJVcUZFRkd2UUJkTy8zY3QrcjVjdVg1emtZdTIvZlBxUEFYSFoyTnQ1Ly8zMGtKaVlhVmZvMC9INDhEeWtwS1pMSFJSVytzK1o5Mk5iV0Z0N2UzaWhYcmh3SGVJaUlpTXhRS0JRSURBeUVoNGNIVHB3NGdaMDdkNkpodzRheUU2eUlpS2hvUFhyMENPZk9uYk5xbit2WHI4dTJoUVIwcmZCeVYwWC82S09QY092V0xhTnRTNVVxaGFGRGgxcjBuTmV1WFpPOTdzemQyall2TmpZMlJsWDVERDE0OEFEanhvMHpHb2M1Zi80OExsMjZsR2VJSWprNVdUSm1tQjlObXpZVng1SXRsWm1aYVZTOS9ubElUMDgzV2xaYzRidXpaODlLSm1vK0R3V1pVTnlvVVNPcnE3L3B3NjNSMGRIaUdKdVhseGY2OU9ranRsZTFWdCsrZmZIZGQ5K0prNEJkWFYweGR1eFlpNnQwdFdqUlFqSngvdHR2dnpYNnZINzY2U2ZKejIrVEprMk1qbE5TSjdkYTYzbE5VaThNK1hrTlAwOC8vL3d6cmwyN0pydXVWcTFhS0ZXcUZCNCtmQWhBTjZsWTduMzN4SWtUSnUrM2VIdDdTMTc3ejlONzc3MEhaMmRuK1BqNDRJTVBQc0MyYmRzQTZPNEhlSHQ3aTYvM2pSczM0b3N2dmtCNGVEamVldXN0K1BuNUZlbDVGWGFWMHhlcENBVVJFUkhwTUh4SG9oNDllbUQrL1BuUWFyVzRkT21TMlcwZlBud29DWXBFUjBjYmJUTjQ4R0R4NC9YcjEwdkNDSWJ0K1JJU0VuRDc5bTJVTDE4ZWdDNGtZQmpHU2t0THc4V0xGM0g5K25XaldhUDZFdkRtV2tWYUl5TWpRM1pneEJMNTNjK1FJQWlZTW1VS1Jvd1lnVGZlZUFQOSsvZUhyYTJ0eVQvTTI3ZHZqekpseW1EMjdOa1lNbVNJT012TWxHN2R1aFg0SEEyMWF0VUtPVGs1ZVByMEticDI3UXBBRnhnMDlPNjc3MkxldkhtNGN1VUt4b3daZ3hrelpoZ0ZITTIxR0g3cnJiZHc0Y0lGbkQ1OUdvRHU5VEJ6NWt5c1hMbFMwbHBYNysyMzN3WUFzWVIzY1Nyb0JYWmlZcUxWMWVpZU55Y25KNnhac3laZkYyei8vUE9QN0hKSFIwZVQxVFFCM2V0T1AyaXExV3JGNm5EV09IWHFsR1J3dTJ2WHJnVzY2THg3OXk1V3JWcUZzMmZQSWpZMk5sOEJQTVAzVkgzbHlWYXRXbUh6NXMwQWdQLysrMCtjSVZ1blRoMDRPVG1Kd2J5REJ3OWkwS0JCQUNCcGh3MFVMQVJha3NuTlFBZDA3eDNtM2orMFdxMmsvVWh1NjlhdHc1VXJWeVRMQ3RKMk5pK1d6QjQyVjltMWRldlc2TnExSzBhTUdHSDFjL3Y2K2hiS2JHc2lJaUl5NXV2ckN6YzNOeHc2ZEFqNzkrOUhRRUNBMVNFS0lxTG5RYXZWSWljbkJ4cU5Cams1T2VJL3VjZUdOMy8xSHhmR1kwdTdQRmpyd0lFRHNxMWpUWG44K0RGaVkyTmxyemRidG15SlZxMWFBZEJOM3NySXlNRCsvZnV4ZmZ0MjJXT05HalhLb25aK0FHU3I3QUc2eWRLRnFYVHAwaVluZDMzMzNYZVlQbjI2MmYwUEhEaGc4bnVsMVdvdEdwY1pNMmFNMWVQQXljbkplWWJ2QmcwYUpLa0NkdnIwYVJ3OGVOQm91MUdqUmxuOHZISlZ4VXhWRkN4cUtwVkswa0x5ZVNqSWVGUit4eHJxMTYrUGdRTUg0cXV2dmtLUEhqM3c1cHR2bXF5RVo0bDMzbmtITFZ1MnhDZWZmSUpUcDA0aE9qb2FaY3FVUVVCQWdMak41czJiVGI2dXZiMjlFUkFRSUFZZi8vcnJMNXcvZng1MTZ0UUJvQnViTWh4alVxdlZzdU04SlhWeXE3VmVwakhPRjMyOHpGVHJaVUEzM2o5czJERE1uejhmTFZxMEVBdHFGQldsVW1tMitxbmh6NFNkblozSndoWjZodTNXUFQwOUpldVNrcExnNHVLQ3hNUkVmUDMxMTlCcXRkaTNieDlPblRxRi8vM3ZmMWFmdTZuZjRibmwvbHNsSnlmSDRuMDlQRHdRRkJSazFYazk3eUlVUkVSRXBNUHczU3NzOXdWM3hZb1ZVYTllUFp3NmRVb1M2aWdLdVdmVjdONjkyMlQ3dk5PblR5TTJOdGJzOGVSbURhNWZ2eDVwYVduWXMyZVBVVlc2TzNmdVNNSUl4WFVUdzdCOHQ2RUpFeWJBM3Q1ZW5BMHFkd0d2MzFjUUJJd2RPeGF1cnE2eXgzTjNkMGVGQ2hYRXh4OTg4QUcyYnQxYUNHZXYwNkZEQjR3ZE8xWjhIQklTSWxaUmJOaXdJVzdkdWlVR1VWSlRVeEVkSFMwWmFISndjREFidEJJRUFkSFIwWWlNakJRSFMyN2R1b1dsUzVmS1hnajg5OTkvaGZXcGtZWHlHMW9iTm15WTdQS0dEUnRpenB3NUp2ZHIwS0FCWEZ4YzhQanhZd0M2aTF4clp6MGJWdmQwY25LU1ZPd3pKVFkyRm1GaFlRQjBnMk0zYjk3RTVzMmI4ZnZ2djR2YkhENThHRnUyYkJIRHFOWXdEUEFxbFVvQXVwOHZmZmdPMEFXT0d6ZHVES1ZTaVpDUUVPelpzd2VBcnZXc1BzUnNHTDVUcVZTeUxieUw2c2FFcGVyV3JTdmVkTERVMHFWTHphN1h6L285ZlBpd1pHYWxmbmxoVllzNWRPZ1E3dHk1WTdTOFVxVks0dSsyM0lQcGQrL2VOVHU3TVQvVkc0bUlpS2prYzNaMlJzdVdMWEgwNkZHY09YTUdxYW1wQ0F3TVpLVUNJc3FUVnF0RmRuYTJWZjgwR28zNHZ5VkJPdjNIeFgxOWFhaFVxVktGZWp4emsvMDJiOTZNTGwyNmlJOVRVMU14ZGVwVWsrTlN4NDRkUStmT25aR1JrWkZuOVp0V3JWcWhhZE9tRnArbnFmQmR0V3JWTEQ2R3BicDI3U3BiZmVyQWdRTzRlL2V1MGFSY1ErYUNCZ3NYTHNUa3laUHpuTXlZbnA1dWRmVTRTNnJSNXg0WHlzek1sQTNmV1JOVVNrdExNMW9tTjVINGVmRDM5N2Q2SENhL2xpNWRDcTFXVzJ4VnYvcjA2WU5XclZxSm9Sc3ZMNjhDdFRYMjgvUERnZ1VMY1BQbVRiejIybXNBZ0xDd01IR01jTXVXTFdiZkIzdjE2aVdwT3JobXpScDg4TUVIRUFRQkd6WnNrSVFEMjdScFUyaEZCcDZYL0U1dXpZOFh1WkxjeTZaU3BVcmlHTEtEZzRQUisxWHo1czF4OE9CQmpCNDl1c0RQRlJjWEozNzh2RnNRbHk1ZFd2STRJU0VCRlNwVXdBY2ZmQ0Q1M1JBWkdRa0hCd2Vyajc5bzBhSjhuVmRXVnBiRit3WUhCOHVHNzE2a0loUkVSRVNrdy9EZEt5eDMrRTZsVXFGdjM3NW8xNjRkWEZ4Y2lxeUUrUDM3OXlXVjd3QmcyN1p0ZVBQTk44WEFpU0YzZDNlengvUHc4SkFOYjkyN2R3OExGeTVFWW1JaVFrSkN4QmxsZ0c0MnBwNVNxVVJFUkFRQW1BejhhTFZhckZ1M0RsOS8vYlhKODVneVpZclJJTWFqUjQrd2ZQbHluRGx6QnA5KytpbktsQ2xqdEU5K1dicHZ5NVl0bjNzNStCNDllbURGaWhXWU1HRUM3T3pzY083Y09YR1FRYVBSU0M3bUlpSWk4cHoxV2FwVUtVeWNPRkdjUWF0U3FWQ3ZYajJyejJ2RGhnMlN4OTk4ODQyazlTaWdLMHRldDI1ZHlUSTdPenVybjR1S2prcWxRdE9tVGNVUTZmMzc5NjI2QVhuMzdsMUpaYkwyN2R0Yi9UMjJ0YlZGbFNwVk1HblNKR1JtWm9vaE9FQTNPSitmOEozaHo0WCtZdC9QencrMWE5Y1dnN2luVDUvR2YvLzlCMjl2YnpSczJGRHl2SWNQSDBaWVdKaGtvRDh3TUZCMjRDRDNvT0FmZi95QlAvNzRJODl6TEt3QkVqYzN0MEsvQ1ZDNWNtVUF4aFVWOWNzQitiYTVnUFR6aW9xS01odkcxQWMzYzg4YWYvZmRkL0hWVjEraFFZTUdhTk9tRFhidDJpV3VLODZXSEVSRVJQUnlVNmxVYU55NE1jNmRPNGZMbHkvajZkT25DQTBOaFVyRjRSeWlra3FqMFNBek14TlpXVm5Jek13MCtYRldWcGJKSUowMTFkb0VRWUJLcFJML0taVktLQlFLS0JRS3FGUXE4V1BENWZuOVdCQUU4Wi8rdWVVZVc3b3U5M1k3ZCs0c3RPL0RsU3RYOFBmZmY1dGN2M0xsU3R5OWV4ZkRoZzJESUFpWVAzKysyVTRpVDU0OHNlaDVmWDE5SlpOY0xYSCsvSG5aNVVVeDJiaGx5NVpZdTNZdFVsSlNKTXR6Y25Ld2FkTW1rMEdOYTlldW1mMTY3dHExQzluWjJZaU9qcFlkSDlicjM3OS8vazY4R01oTmJDK3U4TjJySWlzclM3enZVTmdUdEZVcWxUZ21aNDBHRFJwSUpteGV2SGdSdi96eUMrclVxWU52di8xVzNFNmhVS0JIang1V0hmdGxudHhLeFV0ZkdiVkNoUXFvV2JPbTJKcFZUeENFUEt1WlZxbFN4ZVI3OG92eVhwZTc4dDN0MjdkeDllcFZ5ZVQxb0tBZ3RHL2Yvbm1mV29HeENBVVJFZEdMaDZPMXI1aUhEeCtLSHo5OStsU3l6dGJXRm9HQmdRQk1WMlRUOC9YMU5Rb3hKQ2NubzNmdjN1TGpIMy84VWJZOXdxRkRoNHlXUFhqd0FMdDI3WklOUEpnTDM4MllNUVBoNGVFQXBJRTZRRGZyVTMreHZXTEZDcXhZc1FJMk5qWjQ4dVNKWktabFJFUUUzTnpjVEQ1SFJrWUdsaTVkaXQyN2QwdVdkK2pRQVZldlhoVUgxbGF0V29XZ29DQnhsdTBmZi95QkZTdFdpSU5SQ3hZc3dKSWxTMTZKS2dYaDRlRW9WYXFVK0wyYlAzOCtaczJhaFNOSGpoaHQyNkZEQjR1T0dSb2FpZzRkT21EZnZuMllPWE9tVVVCT1QvKzZ2SEhqaGxITDF0d1hXL3BBazZIang0OUxXaVRUaTZsRml4WmkrRTZsVWtFUUJJdG5lZVhrNU1ET3pnN3A2ZWxRS0JTU21lcjUwYWhSSTBrSXpyQ2RyVFVNWjdvYXZuZTJhZE5HVWdYejExOS94ZURCZ3hFU0VnSkJFTVFnM1pFalI0eG1pRGRwMGtUMnVRcWpUWFpCN051M0QvdjI3U3ZXYzhnUHJWWXJodnZDdzhNbDMzZVZTb1ZGaXhiQnpzN3V1VmF5aTRtSmtUeldhRFJZc21TSlVjQStNREFRcjcvK3V1d3hYdlJXR0VSRVJLODZRUkFRRUJBQVIwZEhuRGx6Qm52MjdFR1RKazFlbUp0YVJDUlBvOUVnSXlNRDZlbnB5TWpJUUVaR1JwNkJ1c3pNekR5RGM3YTJ0ckN4c1JILzJkcmF3c0hCUVJLZ3kvMVBxVlNhWEpkWHBiRlhWZTdKbW5KKytPRUhKQ1FrSUNZbUJqVnIxc1N4WThjSzlKeHF0UnJUcGswVEp3aCs4Y1VYQ0FnSUVNZHI1ZHk5ZTlkb2tqTUF1THE2b256NThvWGUyY1RHeGdZZE8zYkUrdlhyamRiOS92dnZlUHZ0dCtIaTRtSzB6cEl1SEh2MzdrVjJkamFtVDU5dU5vRDNzcEQ3MnVlbnNoSlo3dnIxNnhnNWNtU1JQa2QrcXVqMTdkc1hjK2ZPRlI5Lzl0bG44UGIybG96ZHRHalJ3dXBnMzhzOHVaV0tsNStmSHdCZDYyRkxKbVRMY1hOekV5dEF2cWh5ajNudTJMRUQxNjlmRngvYjI5dGovUGp4ei91MGloeUxVQkFSRVJVUGh1OWVJZlBtelJQYkVLalZhckZsbzE1ZUpjMlhMbDJLQ2hVcW9GV3JWcktES0xscHRWb2tKeWNqT1RrWmpvNk9LRmV1SExSYXJkRXNHcjB2di93U0VSRVJScTBEUER3ODBMNTlld1FFQk1ERHcwUFNMdGJjZVhUcjFnM2J0Mi9IN2R1M2NlM2FOU3hmdmh4UlVWRll1WEtsR0R3VUJBRzlldlV5ZVl3Yk4yNWd6cHc1K1BmZmZ5WEwzMzMzWGZUcDB3ZVhMbDNDbURGam9OVnFrWktTZ3JpNE9Jd2JOdzVyMXF3eEduQTdmLzQ4RGh3NElJWUZYeFFMRnk2MGVwKzhxdTZwVkNySndLQ05qUTFtenB5SnlNaElTVENwUVlNR1ZzM0NIVFpzR0hyMzdvMnlaY3RhZmM2QWJ0QkxIMnE2ZCsrZU9PUFF4c1lHN3U3dVNFaEl3SUVEQi9EbzBTT3pnVXdxSEI5KytLSHNjcm5RYm02MWE5ZEc1Y3FWMGJCaFEzVHUzQm1USmsyeU9QVG00K09EK2ZQbjQ3dnZ2c09qUjQrTUtsSmFLL2ZzZFd2Ym53QkFTa3FLSkR4bzJDcW5XYk5tV0xseXBWZ0tmL3YyN1JnNGNDQmNYRnhRczJaTlBIandBUFhyMTBkSVNBaCsvdmxuY1Q5QkVFeTJZOGdkdm41VldGSzViOUdpUmJKbC84ZU9IWXNPSFRxZ2N1WEsrT3V2djlDcFV5ZEorQTc0dndFS1V5MU54bzRkSy80ZUhqcDBxTlV6bWcybHA2ZGo5KzdkT0hqd29HUW02czZkTzQyQ2Q0QnVadldrU1pNNFE1bUlpT2dsVnFWS0ZUZzZPdUxJa1NQWXRXc1htalJwd3VzV291ZElxOVVpS3l0TEROUGwvai8zTXJtL3ZNWmFpd0FBSUFCSlJFRlV5d0hkdFpvK05HY1ludE4vYkxnODk4ZjZ5V2RVdE83ZnYyOXhGYjJEQncvaXZmZmV3OUNoUXlWVm9xd2xDQUttVEptQ1NwVXFBZEFGMmRhdlg0LzE2OWNqSWlJQ1E0Y09OV3FmQndEbnpwMlRQWjYvdjMrK3p5VXZIVHQyeERmZmZHUDBHcy9JeU1DMmJkc2trN01CM1ppSHVaYXpoZzRlUEloNTgrWmg2dFNwaFhhK1JTRTFOVFhQcWtQSnljbEd5OUxUMDNINThtWEpNbFBqV1ZldVhCSERzVVhSUXBpS2psYXJ4Y09IRDhXSjZSRVJFZmpsbDE5dzVzd1pBTHJYaitIcndOWFZGY09HRGJQNmVWN1d5YTFVL0h4OGZOQ2hRd2NFQkFUa08zejNNdkR5OG9LVGs1TVlodGJmRHdKMHYzZWpvcUlLTkZacVNSZzNPVGtaYjcvOXR0RmsrQW9WS21EMTZ0WDVuZ1RCSWhSRVJFUXZIb2J2WGlGbHlwUVIvOGp5OWZYRjNidDN4WFYyZG5aNXR2Nzg1NTkvc0czYk51emN1Uk54Y1hINDU1OS84UGp4WTZTa3BDQWxKUVgzNzkrWGJOKzllM2V4SWxOa1pDUjY5dXlKSFR0MlNQN0FMVjI2TkI0OGVBQUFTRWhJd0pkZmZvbkJnd2RManFOU3FUQmh3Z1FBMWxXVVVxbFVHRFZxbE5qdWIvdjI3VWhMUzhPQkF3ZkViVnEzYmkwT2Fobkt6czdHdDk5K2l3MGJOaUF6TTlOb2ZaOCtmUUFBTldyVVFQdjI3Zkhycjc4Q0FDNWN1R0QwaHk2Z3F6ZzBhTkFnMUtwVlM3TGNWUGdvdDV5Y0hJd2JOeTVmKytZVnFxeGZ2NzVGeHltb1E0Y09HWDMvQmd3WVlOVXgxR3AxbnNFN3JWYUxCdzhlR0xXeTZOcTFLNW8wYVlLSkV5Y0MwTTMyMGF0VnF4WUNBZ0x3NVpkZklpTWpBNnRYcnk1UVMyQ3lUTTJhTmZPOXJ5QUlZcnVEL0hCMWRUVjZyOG1QcDArZllzdVdMWkpsRlNwVXNQbzR0Mi9mbGp3MkRBUTZPRGlnY2VQR1l0RHI0Y09IT0hUb0VKbzJiWXA1OCtiQjBkRlJQSmY1OCtlTCs5V3VYVnNTNGpPVWxKUWtlUndhR2lyYnZudno1czJTOExGYzY1dWZmLzVaOHI1dWljYU5HNk5uejU1VzdXUEkycG5BMmRuWlJyK2o4cXRTcFVySXljbEI3ZHExWmRkLy9QSEgrUEhISC9NOHp1clZxN0Y2OVdxVDYvTWF2REdzOXBxZG5RMlZTb1duVDU4aVBqNWVYTzd0N1EyRlFvSGJ0MjhqSXlNREgzLzhNV0pqWTNtempvaUk2Q1ZXcmx3NU5HL2VIQWNPSE1DZVBYc1FHaHFLY3VYS0ZmZHBFYjMwTWpNejhlelpNNlNscFVuK2YvYnNtU1JVcHgvbk1pUUlBdFJxTmRScU5lenM3T0RvNkNpT3N4bit6d0RkeTBNdVdHYk8rZlBuc1dIREJsU3JWczBvV0FYb3hyT1VTaVhTMHRKTUhtUHc0TUhpaE4xcjE2N2hvNDgrRXRmOThjY2ZPSHIwS0FZTUdJRHUzYnRMYnRTYkN0K1p1bVl0RE83dTdvaUlpSkFOS01xRjd6WnYzaXhPS0xURXZuMzdURmErMjdScFU1NWpuYm5sN3RaU0dNNmVQWXZZMkZpcjk5dTZkYXRGVlFBQlNGcjQ1cWZhR2hXUHpNeE1MRnEwQ0pVcVZVTGZ2bjNGNVdQR2pFRmtaS1RzZTh1SUVTT3NmbDBYcDhLWTNFckZTNlZTWWNTSUVRVTZSa1pHaHRudUgwNU9UdUs0ZFY0MEdnMVNVbExNZHNIS3I4cVZLK1BzMmJOR3k0Y05HL1pjQ21WODlORkhzbDFvYnR5NGdXKysrUWI5K3ZVcjlPZGtFUW9pSXFMaXdmRGRLeVFrSkFTN2QrK0dTcVhDMjIrL0xXa3RhMG1RNGRtelp3QjAxZVpPbkRpQnBVdVhtdDNlY0VEUzJka1pDUWtKK1BUVFQ4VmxnaUJnMXF4Wm1EMTd0aGdFM0xoeEl3SUNBaEFTRW1MVjUyWktVRkFRdW5YcmhoOSsrQUVBSk1FN1UrR2Jnd2NQNHJQUFByTTQ2RGR5NUVqODg4OC9SbUV2UUJmT0d6Um9rTW1BbTZYaEk0MUdrKzk5WHdTM2J0M0NzbVhMSk12YXRHbURHalZxRk9pNDE2OWZONXFaMWJGalI5a0J2ZFRVVlBGcjl0OS8vK0czMzM0VDE5V3JWdyt0V3JYQ1YxOTlCYTFXaTUwN2Q2SkZpeGFGOWpxa2t1SHExYXRpVmJ1c3JDejgrKysvMkxwMXExR295M0RHMlBIangzSDE2bFdqWXgwL2Zod0F4TmRZN2xZTzVjdVhsenh1M2JvMTl1elpBN1ZhalNaTm1vZ2hWTU1CakdQSGpra0c4Sm8xYTJieWM3bHo1NDdrY1lNR0RXUUh2ZzRlUENnSjM4bHRjL3o0Y2F2RGQ0OGZQemI2bkszeHp6Ly9JRFEwMUtLWmlUTm56c1RwMDZjTGJUQ2xZc1dLSnR2NUZyYTB0RFNjUFhzV3AwK2ZOdHNPUGpFeEVWNWVYbGk0Y0tHazNWRFhybDJoVUNqRW16YUhEaDFDZkh3ODNuMzMzU0kvZHlJaUlpbzZibTV1YU5teUpRNGNPSUNEQnc4aUtDZ0lGU3RXTE83VElucGhtUXJXR2Y2ZmU5eEZFQVRZMjl2RHpzNE9EZzRPS0ZXcWxHeWdUcTFXdzliV2xtRzZFdVRldlh1U01TTkx1TGk0SURJeUVzbkp5Ymg3OXk3YzNOeFFxbFFwdUxxNnd0WFZGYmR2MzBaTVRJeko4RjJuVHAzRXpoeEpTVW1ZUG4yNjBkaldzMmZQY09iTUdhTUs2cWRQbjVZOVpsR0c3d0NnUzVjdXN1RzdPM2Z1NE96WnN3Z0lDQUNnbXlpNGVmUG1QSS9uNmVrcHVaN04zYkdGeUJKK2ZuNnlrM1hUMHRJUUZ4ZUhsSlFVY1Zsb2FDZ0dEaHdvMmU3dnYvOUdmSHc4WEZ4Y0VCMGRiWFZGcXNURVJJd2JOdzVYcmx5QnZiMjlaSjJ2cnkrQ2c0Tng1TWdSeVhJdkx5K3pZM2ptdk15VFc2bjQyZGpZRkdqLzgrZlBvMy8vL2liWDY3dEg1ZVg2OWV0WXRHZ1IyclZyaDA2ZE9oWG9uT1RJaGN1NmRldUdidDI2QWRDTmx5WWxKUlZKbStRdnZ2aENjazlTclZaRHE5V0tCVDgrLy94enZQYmFhL2thYTJZUkNpSWlvaGNQdzNldmtGcTFhbUgwNk5FSUNncUN0N2MzUHY3NFkzR2RKWldhOUswVjlRTklsdElQUU02WU1jUG9BcmRxMWFybzE2OGZsaXhaQWtEM0IrT2NPWE13Zi81OG95cHgrVFZreUJBY1AzN2NLRXczWk1nUXllZWgxV294YnR3NHNTV2dJYlZhYlhLR3BxMnRMYVpQbjQ3SXlFaWpRVFJ2YjIvWmxoQ3ZrdVRrWkVSSFI0dWx2UUhkYXlnL3BmUnorL1BQUDdGaHd3YkpNbk16YWN1V0xZdk16RXpNbXpkUEhGZ1hCQUV0V3JTQWw1Y1h3c1BEeFZMOXMyZlB4c0tGQzErcWtDTVZyZlhyMStlNWpiKy9QMTUvL1hYeGNVeE1qT3gyK3VYNm1jdTVTNzlYcmx4WjhqZ29LQWpSMGRGbzFLaVIwZUNkM3NHREI4V1BCVUV3R3piTEhYekxYWXJlR25LVkgvTHk1NTkveXBhN3Q0YVhsNWNrZkplZG5ZMXo1ODVKdmc2QWJnQUYwQTBvbVpvcGJqaGpOeW9xeXV4Z1MzaDR1Tm5mZ2ZvYkRJWWVQSGlBL2Z2M0d5MVhxVlJvM2JxMTJLNDJ0Ny8rK2dzelpzd3crVnlBN3ZkM2VubzY1cytmajhPSEQ0dkxmWDE5eGJEa3BrMmJ4SkQ3Tjk5OEEzdDdlL1R0MjVjM0NJbUlpRjVpOXZiMmFONjhPUTRmUG93VEowNUFvOUdnU3BVcXhYMWFSTVVpS3lzTHFhbXBlUHIwS1ZKVFU4V1A4d3JXMmR2Ync4M05EZVhLbFlPRGd3UHM3ZTNGLyszczdQajM4aXZxMDA4L1JWWldWcDdiNmNjS2JXeHNFQmNYQng4ZkgvajQrS0JPblRxUzdVNmNPSUhaczJlYkRONjkvdnJyR0RWcUZBQmRRQ2dtSmtZMjNPTGw1WVgzM250UDhycThkZXVXSkxDbVoyOXZqNnBWcStiNU9SUkU5ZXJWVWFGQ0JkeTRjY05vM2ErLy9pcGVHMy85OWRlU01VRlRKazZjS0hZdmFkQ2dBV0pqWXlYakszcTV3NGRFaHRScXRkR1lXazVPanRGOWljcVZLMlBxMUttUzhaak5temZqNDQ4L2hsYXJSVXBLQ25idDJtWDErUFdKRXlmRWp3M3ZSZVRrNUdEbHlwVkd3VHRBMXcxbzZ0U3BtRFp0bWxpcHlsSXY4K1JXb3N6TVRIeisrZWY0OXR0dmtaMmRYZWlGRUpLVGs3RnMyVEtqbnpzL1B6L0p6L2FwVTZld1pjc1d4TWZIbzFPblRvVlNhVlNqMFdEMTZ0VkczVkVHREJpQXRMUTA4WjZXL243b3lKRWowYkZqUjVQSFl4RUtJaUtpbHdQRGR5Vk02OWF0VWIxNmRkbDFOalkyNHN5UkhUdDJTTnJPQmdZR21qMXVkbmEyZUlIcTRlRWh6aFp4Y0hDQWg0Y0hQRDA5NGV6c2pMMTc5NHI3TEY2OEdENCtQbEFxbFpnNmRhcWtNcEtEZ3dOR2pod0pBR2pidGkxMjdOZ2h0a2xJUzB2RDVNbVRNV0hDQkxSbzBVSnlIdGFHUE5MUzB2RHBwNS9LVnJGYnRXb1YwdExTMEtsVEp5aVZTbkh3MVpCYXJjYmd3WU9Sa0pDQVRaczJTZGJkdVhNSEowNmN3SWtUSjNEMjdGa29sVXE0dWJuaDBhTkg0amE3ZCsvR25qMTdFQjRlanRhdFc2TmV2WHA1dHZkOTNzeFZVeXFveE1SRVRKa3lSVkorWEJBRVJFVkZ3ZG5adWNESHQ2YTlaMHhNREdyVXFJSEZpeGRMWmdNMWFkSkViTlAwN3J2djR0Q2hROGpPenNhelo4OFFFeE9EeVpNbm8xR2pSZ1UrVnlyNUdqZHVqTW1USjV0c2pXSktkbmEyV0FrUDBQMk1uRHg1RXJ0MjdUTGExakJjbGR2Um8wZkZqOVZxTlQ3NTVCUEorcDQ5ZTZKYXRXb0FnRE5uemtqVytmcjZXblhPaHVkdVdCbXZ1UHowMDA5WXUzYXRXS0cxS09VVlBnOExDME5ZV0pqNCtOcTFhNUlBWFpreVpaQ2VubzdIang4ak96c2JwMCtmeHJCaHc5QzRjV09qbTN2MTZ0V0RxNnVyWklBWTBMMzNOV3ZXRE0yYU5ZTlNxY1Q4K2ZOeDZkSWxjYjJOalEybVRKa0NsVXIzWjk2WU1XTVFIUjB0cmwrM2JoMHVYcnlJeVpNbkY4cDdNUkVSRVJVUGxVcUZzTEF3SEQ1OEdLZFBuNFpHb3pFNUhrRDBNdE5xdFVoUFQ1Y0U2d3ovMTFjUDBkTzNmblZ6YzRPM3Q3Y1l0R093anZKeS92eDVvNGxUS3BWS3RrMWtYRndjWnN5WWdVbVRKcG1zTXZmZGQ5L2hzODgraysxb0FRRHQyclhEdUhIaklBZ0NNakl5TUhQbVRObks4aXFWQ3RPblR6ZTZmak5WOVM0Z0lFQzhIaXhLclZ1M3hwbzFhNHlXNzkrL0g2TkdqVUo2ZXJwUjhFRHVHaGZRVFRwczE2NGRVbEpTTUdQR2pPZHkvbFR5YWJWYUxGNjhXREptNXVYbGhibHo1eHBOaEF3UEQ4ZUdEUnZ3OE9GREFNRDMzMytQS2xXcW9GV3JWbWFQYitwK2hmNTFucENRZ1BuejUrUENoUXNtajNQeTVFa01HellNVTZaTU1Rcndtdk15VDI0bCt2Nzc3eVUvUDRWVlZURTdPeHUvL1BJTHZ2amlDN0dnaUtHYk4yL2l6ei8vRkgvV3JseTVBa0FYV2l2b3p4T2dHd3RldG15WlpLd1dBSUtEZzlHclZ5OWtabWJpMEtGRFluaGRvOUhnd3c4L3hOR2pSekZpeEFqWmlwUXNRa0ZFUlBSeTRGVnNDVk8xYXRVOFp6WStmdndZNjlhdEV4L2IyTmdnTkRSVXNrM3VBWTdQUC85Yy9FUFl5OHNMVmF0V3haWXRXK0RnNENCdWs1eWNMQW5mVmE1Y0dmZnYzMGRjWEJ6KysrOC95ZkdHRHg4dVh0UUpnb0RKa3lkajJMQmg0a3pJakl3TThhSjAxS2hSeU16TWhJMk5qZG1MMU53MmI5Nk1iNzc1UmhLR001U2Ftb3FQUC80WTMzLy9QZDU0NHcyMGJkc1dqUm8xd3NtVEp3SG9CbjNHakJrRGIyOXZ4TWJHU3ZidDM3Ky9KRkFHNkZvUkxsaXdBUFBtemNQWnMyZkY1VnF0RnZ2MjdjTytmZnRnWTJPRHdNQkF4TVRFV0QyVHJhZ1VWVm5wVzdkdUlUbzYydWpyTkhEZ1FEUm8wS0JRbmtQZldzbkd4Z1lWS2xSQXBVcVZVTGx5WlZTdVhCa0toUUxqeDQ4WHR3ME9Ec2FzV2JQRTd5OEFLSlZLOU92WFQzenM3ZTJObmoxNzR1dXZ2d2FnZTQzTW1ERUR2WHYzbG0xUlROSkJsZHh1M2JwbGRyMjVkWHI2OHZUUG5qMnpxdXk4dVdOZnVYTEY3SHBMWnJmcHc3cWxTNWRHclZxMTBLcFZLOW1LWjVZNGRPaVFaQlo0bFNwVmNPM2FOVEdRbkIvcDZlbEdzK0VpSWlKUXJWbzFYTDkrWFJLWWMzSnlnbytQajBYSHpjakl3S1JKazZCV3EyRnZiNCtiTjI5SzN0OHREUmQzNk5BQlk4ZU90V2hidllTRUJKT3RESlJLWlo3QnU2eXNMSk0zUEF6bDVPU1kzYzdTY09YdDI3Zng0NDgvNHBkZmZwRWNUMS95UHpvNkdqazVPYmgzN3g1aVkyTlJvVUlGdEdyVkNrMmFOQkcvSDBxbEVrMmJOc1hQUC84TWIyOXZSRVJFb0huejVtSzF1MDJiTnVHYmI3NlJETFlJZ29DSkV5ZEticndIQndlalo4K2UrTzY3NzhSbFI0NGN3WUFCQTlDMWExZDA3OTc5aGZtZFJFUkVSTlpSS0JSbzFLZ1JqaDA3aG5QbnppRTdPeHYrL3Y3RmZWcEUrYUtmcFBMNDhXTXhhS2NQMmVYazVJamJLUlFLT0RvNnd0SFJFYSs5OWhvY0hSM2g1T1FrTG1Ob2gvSkxyb3BjaXhZdHNIMzdkcVBsUVVGQmlJK1BsNjBZbFphV2hrV0xGa2xhemVYV3JWczNEQnMyRElJZ0lEMDlIZE9uVHplYUtLYzNZc1FJMlhDMTRSaFg3bk43SGxxMWFvWFBQdnRNOHZNSjZLNi9kK3pZZ2RLbFN4dUZZOXUzYnk5cGdXZG8rUERoc0xXMTVjOHdGWXJzN0d3c1dyUUl1M2Z2RnBlNXVibGg0Y0tGOFBEd2tHeXIxV3JoNk9pSTRjT0hZOTY4ZWVMeVpjdVd3Yy9QeitUOWxvU0VCTm53WFhCd01DWlBub3lmZnZvSjhmSHhlUHIwcVdSOTJiSmxvZFZxSmVQbUNRa0ptRGh4SXRxMmJZdDMzbm5IcXM1RGhlVjVUbTRsZWZweHc3ekloWmd0M2JkZXZYcG0yOFZheXQvZkg2TkhqemE1WHU3bnpOemozTDlMOHVQV3JWdVlQbjA2N3R5NVkzSWJyVmFMdUxnNGNUejI4dVhMNGpxNWJseVdGZ1M1ZS9jdXZ2NzZhMnpmdnQxb2JObmYzeC9UcDArSElBaFFxOVdZTVdNR3hvOGZML2srSGoxNkZDZFBua1I0ZURnNmRPaUFPblhxaUpORldJU0NpSWpvNWNBcjJWZlFyRm16SklOSnpaczNON3FZeS8zNDIyKy9GVCt1VUtFQ2xFcWxKSGduSnpzN0d6Tm56c1M5ZS9ja3kzdjE2b1YyN2RwSmxubDVlV0hPbkRsNDc3MzNrSjZlRGtBWElJaUlpSUJHbzBIMzd0MWxaM0tZcTlpemF0VXFvMlh0MnJYRHBVdVhKQzBSRWhJU0VCOGZqN3QzNzZKMzc5N3c4ZkhCc0dIRHhFQmlTa3FLWkhhY2ZwL2NCRUdBdTdzN0ZpMWFoQjA3ZHVDenp6NURjbkt5Wkp1c3JDeFVyRml4eEljY0RoNDhpUGZmZjkrb3BVYnIxcTNSdDIvZlFuc2VKeWNueE1mSHc5dmIyeWdRazd2dHhkYXRXNDBHSmQ5ODgwMmoxa3dEQnc3RVgzLzlKUWxRV25OeFF5VkhZWlNZdCtRWXVhdHFObXZXRE1lT0hTdndjNXVpRDVmcTFhMWIxK0o5MVdvMVZDcVY1T2ZEa0tVaHZwczNiMkxidG0wV1B5K2dDNDZiVXFsU0pkbmxYbDVlQ0FrSlFiVnExYkIwNlZMWkd5YTVMVm15Ukd5RkxzZmM5elFsSlFVLy9mUVRUcHc0Z1lzWEx4b056dlR2M3gvMTY5Y0hvQnNRVzdwMHFUZ1ljK1BHRGF4ZHV4WnIxNjZGcTZzclB2bmtFM2g2ZXFKNzkrNW8yN2F0MFkyV3laTW40K0xGaTVKbCt0Qnh5NVl0amM1dHlKQWhTRTVPbGxSVWZQcjBLZGF2WDQrYU5Xc1dXaWlhaUlpSW5qK0ZRb0dHRFJ0Q3FWVGlyNy8rZ2thanNlcHZQS0xuU2F2VklpMHREVStlUEJHRGR2cC9ocTArYlcxdHhlcDFQajQrWXJqT3lja0o5dmIyckZ4SFJTTDNHSkc3dXp2YXRHbGo4bHBTTG5oMy92eDVMRnEwU05KeHhKQWdDQmc2ZENpNmQrOE9RQmZVbXpadEdzNmZQeSs3ZlpzMmJXUmIwV1ZuWjVzTTZ3VUhCOHN1ejYvNzkrK0w0VlpEN3U3dUNBNE9saDNET0hic21OaE9WMCt0VnFOTm16WW13M2U1eDVyYnQyK2Y1N250MjdmUEtOalVxRkVqc1d0TFVRa0xDek01UHBDYW1vbytmZnFZclVyMHhodHZZTnk0Y1VWMWVxKzhodzhmWXM2Y09VWVRXek16TXpGNThtVGs1T1FnS3lzTFdWbFp5TXpNbEsxdXFkOCtMaTRPcTFhdGtoM1B6eDJ3RlFRQmI3NzVKbXJXckltWW1CaGN2WHJWYUorcVZhdGk3dHk1MEdnMGVPKzk5eVFUWkxWYUxYNzc3VGZzM2JzWGI3enhCcnAzNzQ3U3BVdWIvRHhmaGNtdHI1cUNUTWEyZEY5M2QvZDhQNGNoZTN0N296YlA1c2dGM0FGZFlZVzMzMzRiUFh2MkxQQTU2WU90aGx4ZFhSRVZGWVdsUzVlSzkrdFNVbEl3ZnZ4NDJOdmJTMzcrOWVIMTlQUjAzTDkvSDdhMnRwSndYbTdaMmRrNGNlSUVmdm5sRnh3OWVsUTJxQmNXRm9ZcFU2Wkl1bTc1K3ZwaS92ejVpSW1Ka1JRUHljN094cDQ5ZTdCbnp4NjR1N3NqS0NnSW9hR2g0bmd5aTFBUUVSRzkyQmkrZXdVRkJnYUt3UWxCRU5DalJ3K2piWHg4Zk9EbDVXVVVNdlAwOURUWlNpRTNsVXFGV2JObVlmejQ4ZUlnU0ljT0hUQmt5QkRaN2YzOS9URjc5bXpFeGNVaE5UVVZYYnAwRVVzLzE2MWJWOUtXRWRBTjJKZ0xlcmk3dTR0L1RDdVZTb3dZTVFLZE9uVkNlbm82bGk1ZGlqMTc5b2pibGlwVkNwR1JrWEJ5Y3NMYXRXc2xNeXhkWFYzaDUrZUhmLzc1Ui9aNVhGeGNVS2RPSFhGV2lDQUlhTk9tRFpvMWE0WnQyN1poMDZaTjR0ZXhTcFVxR0RSb2tObXZXMGx3OGVKRm8rQmR5NVl0RVJVVlZlZ0Q1SmEyeSt6VHB3OXUzcnlKblR0M0FnRHExS2tqdWVEUVV5Z1VtRFp0R2laTW1JQmJ0MjZoZXZYcXNrRVdvc0l5WXNRSXpKdzVFOG5KeVZDcjFXalhybDJSaGUrMFdpMmNuWjBoQ0lJNEdHRHQ2N3QrL2ZvbVMvQmJPa2h5N3R5NUFnMG01VmF4WWtVSWdnQkJFT0R2NzQvR2pSdWpZY09HNHZ0RDdpQjBVWEZ5Y3NLeFk4ZU0yZ29JZ29CQmd3Wkp3c2R0MnJTQmg0Y0g1c3laSTZsOENBQzFhOWVHcDZjbkFOT0J4bmZmZlJkUlVWSGk5OUhSMFJFeE1URW1RM1NDSUdES2xDbnc4UERBeG8wYnhlWEJ3Y0VNM2hFUkVaVUFnaUFnT0RnWVNxVVNmLy85TnpRYURRSURBeGxRb21LajFXcVJtcG9xQnVzTXczYUdOK1B0N2UzaDR1S0NDaFVxd01YRkJjN096bkJ4Y2JHNHFqWlJZU3Bmdmp6VWFyVVltdXJXclJ0c2JXMHQyamNyS3d2cjFxM0RwazJiVEZiSnNiZTNSMVJVRk1MRHd3SG9nZ2pUcGsyVGJUVUw2RzdZVDVnd1FYYmQyYk5uamNiZUFGMGdzSHo1OGhhZHM2VjI3OTZOOWV2WG8wV0xGbWpmdnIya05WM2J0bTNGTVF4QkVCQVNFb0tPSFR1aVljT0dBQ0Q1ZXJabzBjSW93R2VPcWMvZGtMNFZwcUVoUTRaWVBGNllIeHFOQm1mT25NRytmZnNrZ1FlOUhUdDJtQTNlQWNCdnYvMkc3dDI3RitsNXZzb1NFaEpreDUzUzB0SmtmMjd5T3RiOCtmTXhaODRjbzcrcjJyUnBnKysvL3g0UEhqeUFuWjBkb3FPamNmWHFWVXlkT2xYMldLMWJ0OGJZc1dQRjMzRWZmUEFCM24vL2ZhUFg4Yk5uejdCNTgyWTBhOWJNYlBpdXBFNXVwWkxKOEg2Y1hxVktsUkFkSFYxb3hROXNiR3d3ZlBod1RKOCtIUUR3Mm11dlljNmNPU2hYcmh6R2pSdUhtVE5uU241SEc0Wk4zZDNkeFFsTVdWbFpHREpraUd3MVB2M3ZzYlMwTkF3ZVBOaGtxTkRXMWhhREJnMUM5KzdkWmEvSnFsYXRpaFVyVm1ET25EbEdZOG1BYmp4N3o1NDlhTk9tRFl0UUVCRVJ2U1FZdm5zRjllL2ZIOWV2WDhlK2ZmdlF2WHQzc1hXbklZVkNnZmZlZXcvTGxpM0RyVnUzWUdOamc2cFZxMkwwNk5GUUtCUVdQMWZGaWhVeGZmcDBUSnMyRGUrODgwNmV3WXpBd0VDc1dyVUtuM3p5aVNTa0ZoQVFJQW5mNmNOMDVnWmpSNDhlamJpNE9QajYraUlxS2tvY0dMS3pzeE1EQ212V3JFRnljaktHRGgwcXpsNlRhMjNRcjE4L3pKNDlHNEJ1MENnZ0lBRDE2OWRIdlhyMXhOQkhibXExR2wyNmRFSG56cDF4NXN3WjdONjlHMTI3ZG4zaFdpZms1MEkzcjNhaGd3Y1BSbEpTa2hoMDY5aXhJMGFOR2xXc04zNzByUmoxbFJqbnpwMXJjb2FkbTVzYmxpOWZqdW5UcCtPdHQ5N2lEU3N6ckoxZGFTMzl6NjFLcGJKb3h2UExxRWFOR2xpNWNpVmlZbUlRR2hvS1YxZFhzNE5UQlRWNjlHaTBidDBhaXhZdGdsYXJSZVBHalUxdTYrL3ZiM1Nqb1U2ZE9sQXFsUkFFUWF4R1ViRmlSYlJ2M3g1Tm1qUXBzdk0yeDg3T0RyR3hzYWhUcDQ3WmlxaEZUYWxVWXNxVUtSZ3laSWc0YTlMWDF4Zmp4NDhYdytTR2dvS0M4UG5ubjJQTm1qWFl2bjI3T1BqejVwdHY1dmxjQVFFQmFOZXVIYlp0MjRZYU5Xb2dKaVpHYkIxZ2lpQUlHREprQ0VKQ1FyQnk1VXI4KysrL25NMUlSRVJVZ2dpQ2dQcjE2ME9wVk9MeTVjdlFhRFFJQ2dyaTlRd1Z1ZXpzYktTa3BPRGh3NGQ0OU9nUkhqMTZoSlNVRk1rTlMwZEhSN2k0dUtCTW1USndjWEVSZzNZMk5qYkZlT1pFVWdxRkFuNStmcmg4K1RLY25aM1JzV05IU1ZVcVUwNmVQSW1QUHZySWJKczdYMTlmeE1iRzRyWFhYZ01BWExseUJkT25UMGRTVXBMczlrRkJRWmc2ZGFySnNhdmNYVHIwekYzajU5ZURCdytRa1pHQmJkdTJZZHUyYmZEMTlVWHIxcTBSRVJHQlJvMGF3ZGZYRjQwYk4wYUhEaDFRdG14WnliNzZyeWNBMlFwK0JaR2FtaXJiZWpGM3E4UEN0R3paTWh3OGVGQjgzc2pJU0VtZ01EMDlYYmF5bjBLaGtMd25halFhTEZteUJNdVdMZVB2NlNKUW8wWU5OR2pRb05BbXR4NDdkZ3ovKzkvL2pDckd1Ymk0SURvNkduUG56c1djT1hOUXRXcFZCQVlHWXUvZXZiaDU4NmE0bmFPakkwYU1HSUUyYmRwSTluZDBkRVJjWEJ4Ky9QRkh4TWZIaXgyQkFGMHdwa2FOR21iUHE2Uk9icVdTcVg3OStyQ3hzUkVySFhmcTFBbkRoZzByOUw4RlEwTkRVYk5tVFpRdlh4NWp4b3lCblowZEFGMVYxR25UcG1IQmdnV1Nhc3Q2ZmZ2MkZlOTlPanM3bzJiTm1yaHc0WUxSZHZydUpBNE9EaGcrZkRobXpacGx0RTNEaGcweGZQandQTHZFZUhsNVlmbnk1ZmorKysreFljTUdvMHF1bzBlUFJtQmdJQUFXb1NBaUlub1p2RmdwSUNwMGhuK1FHWWErSmt5WWdLeXNMTHp6empzbTk2MWR1elkrKyt3emk1L0x4Y1VGSDM3NG9maFkzeW9nS0NnSVgzNzVwVmpGSnk5ZVhsNklqWTJWTEd2U3BBazBHZzNzN2UxUnBrd1oxS3BWeTZnMWJwVXFWZENwVXlmeHNYNTJhTXVXTFdWbnFiWnExUXFOR3pmR3pwMDc4L3lqTWp3OEhEMTc5a1JnWUNBQ0F3TXRudlVLNkc2QTFLdFhEL1hxMWJONG45d1VDb1ZScTRiOGF0MjZ0V1NHYW41RVJVV0pINXVhVFR0aHdnUWtKQ1NnUllzVzZOQ2hnOFhITmh5dzBsOFk1VWU1Y3VVa3IwZEE5ek1RR3hzTFcxdGJTWmx2T1M0dUxsaThlREZ2Qk9UQm11OXRRZGpZMkZnMDQvbGxWYnAwYVN4YnR1eTV2ZDVxMUtpQlR6NzVCQWtKQ1dZRHdYSnRLQUlEQS9IYmI3OVovWnorL3Y3aXgyRmhZVmEzRWtoT1RwWU1adVFPMlptN3dlRHU3bDRrTTJxOXZiM0ZqL1ZoOFBMbHk2TnIxNjQ0ZS9Zc3VuVHBndWJObTV2OUdydTZ1bUxTcEVubzA2Y1B0bTNiaHFTa0pGU3RXdFdpNTQrTWpFVEZpaFhSdVhObnE0THhnWUdCK1BUVFQzSGx5aFdyMmtNUUVSSFJ5eUVnSUFCS3BSSVhMMTZFVXFrczBMVW9VVzRaR1JtU2tOMmpSNC93NU1rVGNiMmRuUjNjM054UXJWbzF1THE2aWlFN3RwZWpsMFhGaWhWeCtmSmxEQmd3d0tnTmFtNVBuejdGc21YTHNIZnZYclBiUlVSRVlNS0VDZUpZMU02ZE83RjgrWEtUMWRIOC9mMFJGeGRuZG93Z2Q0Y1F2YUtZRkhmLy9uM0o0MXUzYmlFK1BoNW56NTdGZ2dVTEVCOGZiM0xmU3BVcTRmTGx5MmpZc0NHcVZxMmFaM2puOHVYTEdEbHlaSUhPdDNQbnpoWnZ1MkhEQm92SHJBSGcxMTkvbFR4Kzh1U0paQ3h6M2JwMXNwL2o0TUdEc1diTkdrbkZwUXNYTHVDYmI3NlJWTW1ud3ZQV1cyL2gyTEZqc0xlM2g1ZVhGMXhjWE9EbzZBZ0hCd2Z4Zi8wL2UzdDcyTm5ad2NIQkFXcTFHbloyZHJoeDR3YmVmLzk5QUxxd2piNmFZMjUxNjliRnVuWHJ4UGNMQndjSFRKczJEU05HakVCMmRqWkNRME14WnN3WXM2K3pybDI3b25IanhsaTllalgyNzk4UGYzOS85T3JWcS9DL0tIbDRVU2EzdnNwS2NrWEFxbFdySWpJeUVxdFhyOGI0OGVPTndxaUZhZTdjdWJLdjRhWk5tNko2OWVyNC92dnZjZnIwYWR5N2R3OE9EZzdvMHFVTHVuVHBJdG0yVnExYWt2Q2RJQWhvM2JxMVpBdzZQRHdjUFhyMHdLWk5td0RvN29YMjc5L2Y0dTVoZ0c0eWQ2OWV2ZkQ2NjY5ajY5YXQyTHAxS3hJU0V0Q3BVeWU4L3ZycjFuN3FMRUpCUkVSVWpCaStLK0ZNRFg0NE9qckt6c2dZd09MaUFBQWdBRWxFUVZRb0NKVktaVExVWmMwZ2hod2ZIeC9aMlJtRzVBSnVlVlhLY25Cd2tBVDJUQkVFQVpHUmtYbWZhQkVSQk1HcWdTTnphdFdxaFZxMWFoWG9HSlpjR05uWTJHREpraVZXLzhHK2VmUG0vSjZXaEZxdGxuMDl1cnE2V253TUJ1L29lYkttOVVwaHNMVzFmYTd0VFpZdlgxNmcvZDNkM1F0OGpNTDJ4UmRmeUM0ZlBIaXdWV0U0UUJmYU05V1czUlFuSnlkMDdkclZxbjMwQkVGQXRXclY4clV2RVJFUnZmaHExNjROalVhRHk1Y3ZRNjFXRi9nYWtGNU56NTQ5UTFKU2toaXllL2p3b2FRcWo1T1RFOXpjM0ZDaFFnVzR1Ym5CemMydFFKUG9pRjRFRlN0V2hLK3ZyMFZWMmh3Y0hNU3E1M0tjbloweGV2Um9ORy9lSElBdXZMcHk1VXF6YlNJOVBUMHhkKzdjUEZzdkwxbXlCTHQyN2NLT0hUdHcvZnAxQUxveEwydHUrRnZLVkVzOXVXNHF1Zm41K1VFUUJFbUhreGRWZG5ZMi92cnJMNXc0Y1NMUFFLWGVnd2NQeEdwL3g0NGR3NDgvL21pMFRlblNwZEc5ZTNlY09YUEdxQkxidW5YclVMRmlSWVNHaGhiOEV5Q0o2dFdyNCt1dnY0YUhoMGUrQWlWVnExYkYxYXRYNGVQamc0NGRPNW85UnU2Z2JzV0tGVEY2OUdpVUtWTUd3Y0hCRmoyZmw1Y1hac3lZZ1N0WHJzRFIwZEhrODVYRXlhMVV2Qm8yYkdoVTZNSVV3M3QwK1dseDNxVkxGL2o3KzFzODhUaS96SVZIdmJ5OE1HTEVpRHlQMGFOSER6UnMyQkFxbFVvTThjcU4zdzhlUEJpT2pvNElEdytIbjU5ZnZzL1p5Y2tKZmZyMFFaOCtmWERwMGlXak5yR21zQWdGRVJIUmk0UGhPeUlxTXB3cFEwU3ZJbXVEZDBSRVJFUkZJU0FnQUptWm1iaHc0UUpzYkd5Sy9DWVh2ZHcwR2cwZVBueUk1T1JrSkNVbElTa3BDYytlUFFPZysvdld4Y1VGWmN1V1JhbFNwZURtNWdaWFYxZmVwS01TcVVLRkNvaU1qRFJid1Z4UEVBUkVSMGRqd29RSlltdFZ2ZERRVUl3ZlB4N3U3dTRBZ0gvKytRY0xGaXpBalJzM3pCNHpNVEVScTFldnh1alJvODMrakxtN3U2Tm56NTdvMmJNbnJsNjlpdTNidDhQVzF0YXE2OUhzN0d5TFBzKzdkKy9LTHJja0dPRG41NGZ3OFBBWHV1cjYwYU5Ic1dYTEZwdy9mMTRTTUxiRXZYdjNVTHQyYmZ6OTk5K1lNMmVPcExLZFhyOSsvYUJRS05Ddlh6K2o4SjFXcThXY09YTVFGeGVIb0tDZ0FuMGVaS3gwNmRJRjJuLzQ4T0g1M2pjL0Zhc0E1UG4zV2ttYzNFckZLelEwMU9JQWNHRUVxYTI5SmltdXdLZTd1N3Y0Tzl3Y3BWSXAyejJtSVBKcU9XMklSU2lJaUloZUhBemZFUkVSRVJFUkVSR1ZRTUhCd2NqS3lzS1pNMmRnYTJ0Ym9Hb01WTEk4ZmZwVUROa2xKeWZqMGFOSHlNbkpBYUNydkZHbVRCbDRlSGpBM2QwZHJxNnVuR0JDcjR5NmRldGFkUk5hclZaajVzeVpHRDU4T0I0L2Znd3ZMeThNSHo0Y1lXRmhBSFFCdC8vOTczLzQrdXV2b2RGb0xEcm10bTNiY1AzNmRjVEd4c0xEd3lQUDdhdFVxV0p4aFJ4RDkrN2R5N055VVVKQ0FwNCtmU3E3enBKd2dKK2ZIOTUrKzIyTHowa1FoRHpmYjdSYXJXeklMVGRMM3JjRVFVQkdSb2JKTnI3bWxDNWRHazVPVGpoLy9qeG16SmdoQnBZTitmcjZpcDFaL1AzOUVSWVdob01IRDBxMnljakl3SXdaTXpCcDBpU3hTaUlSRVJFUkVSRzlYQmkrSXlJaUlpSWlJaUlxZ1FSQlFHaG9LQTRjT0lEang0L0R4c1lHM3Q3ZXhYMWE5SnpsNU9UZzRjT0hTRXhNRkFOM0dSa1pBSFJ0cWR6ZDNWRzllblc0dTd2RHc4TWp6M2FYUkNWWmZxcS9sQ2xUQmpFeE1manp6ei9ScDA4ZjhXZm93b1VMV0w1OGVaN1Y3dVJjdW5RSkkwZU94S3haczFDdFdqV3I5OWRUS3BVbTEvMysrKzk0OTkxM3plNy93dzgveUM1M2RYV0ZqNDlQbnM5ZnBreVpQTGN4VkxWcVZmeisrKzhtMXo5NDhBRFRwMC9IMWF0WDh6eFdjSEF3eG93WkF5OHZMN1BiTld6WUVIWjJkaFpWdlN0ZHVqVEN3OFBSdEdsVCtQdjc0L2ZmZjhlc1diT1FsWlZsdEswZ0NKZzRjYUtrdW1Ca1pDUk9uanhwOUZ5Wm1abVlOMjhlTGwrK2pFR0RCc0hXMWpiUGN5RWlJaUlpSXFJWEI4TjNSRVJFUkVSRVJFUWxsRUtoUU9QR2piRnYzejRjUG53WVRaczJoYWVuWjNHZkZoVWhyVllyaHUzdTM3K1BCdzhlSURzN0d3RGc3T3lNY3VYS1NhcmFDWUpRekdkTTlQSUxDZ29TMjRZK2VQQUFhOWV1eGE1ZHU4enU0K2JtaGg0OWVtRERoZzFJUzBzeldwK1VsSVFKRXlZZ0ppWUdqUnMzenRkNTJkblpRYUZRaUpVdERYMzMzWGZJeWNsQnUzYnRVTFpzV1RGNCtPVEpFOXkrZlJ0YnQyN0Y5dTNiWlk5YnUzYnRmSjFQZnVYazVPQzMzMzdEMnJWcjhlVEpFNlAxblRwMXd0R2pSNUdRa0NBdU8zYnNHQVlQSG96T25UdWpTNWN1Smx1UXF0VnFOR3JVQ0h2MjdKRmQ3Kzd1anFaTm02SnAwNmFvWGJzMkJFSEE0OGVQTVgvK2ZKUDdBRUQvL3YzaDcrOHZXZWJ0N1kwaFE0YmdvNDgra3QxbjA2Wk5PSHIwS01hTUdZUEF3RUNUeHlZaUlpSWlJcUlYQzhOM1JFUkVSRVJFUkVRbG1FcWxRcE1tVGZESEgzL2c0TUdEYU5HaUJWeGNYSXI3dEtpUWFMVmFwS1NrNFA3OSsyTFlUbCtGeWNYRkJYNStmaWhUcGd3OFBUMVoxWTZvQ0tXbHBlR0hIMzdBdDk5K20yY1Z0YUNnSUV5Wk1nV2xTcFZDY0hBd1ltSmlrSnljYkxSZFJrWUdZbU5qTVdyVUtIVHExTW5xY3hJRUFUNCtQcmgxNjViUk9vMUdnNDBiTjJManhvMVdIemM0T05qcWZmTGowYU5IMkxsekozNzY2U2Zjdlh0WGRwdWdvQ0NNSERrUzNicDF3N2h4NC9EbzBTTnhYWHA2T3I3OTlsdDgvLzMzQ0EwTlJaTW1UZEN3WVVNNE9UbEpqdEdzV1ROSmtNN0Z4UVZObWpSQjgrYk5FUkFRSUlhVXRWb3R0bTNiaHJWcjErTHg0OGNtenpzc0xBd0RCZ3lRWGRleFkwZWNQWHNXKy9idGsxMS82OVl0UkVWRklTZ29DSDM3OWtWQVFJREo1eUVpSWlJaUlxSVhBOE4zUkVSRVJFUkVSRVFsbksydExjTER3N0Z6NTA0Y1BIZ1FMVnUyWkZ1N2w5aVRKMDl3Nzk0OUpDWW1JakV4RVptWm1RQjBsZTE4ZlgzRnNKMmRuVjB4bnlsUnlaZVJrWUV0VzdaZzQ4YU5TRWxKTWJ1dG5aMGRCZzBhaEs1ZHU0cUJyc3FWSzJQNTh1V1lNbVdLYk1CTXE5WGlvNDgrUWtwS2lzbEFsem4xNjllWERkL2xsMUtwUkpNbVRRcnRlSWF5c3JKdzVjb1ZuRDE3RnNlUEg4ZUZDeGRrcS9icDFhbFRCN0d4c1ZBb0ZQRHg4Y0dDQlF0a2c0eloyZGs0Y09BQURodzRBRUVRNE92cml5cFZxbUR3NE1IdzlQUkVTRWdJU3BjdWpZQ0FBRFJ2M2h4QlFVR1NkckVBY09USUVheFpzd1kzYjk0MCt6a0VCZ1lpSmliR1pGVlJRUkF3ZWZKa0pDUWs0TysvL3paNW5KTW5UK0xreVpNSURRM0Y3Tm16elQ0bkVSRVJFUkVSRlMrRzc0aUlpSWlJaUlpSVhnSDI5dllJQ3d2REgzLzhnVU9IRHFGcDA2WlFLQlRGZlZwa0FZMUdnOFRFUk55N2R3OTM3OTVGYW1vcUFNRFIwUkUrUGo1aTJNN2UzcjZZejVUbzFUTnIxaXdjTzNZc3orMUNRa0l3ZHV4WWVIbDVHYTByVjY0Y2xpMWJoc21USjVzTWQxMitmQms1T1RsV3YyOTM2ZElGdi96eWk5aCt1cURhdEdrRE56ZTNRam1Xb1l5TURBd2JOZ3kzYjkrMitEekdqUnNudHNzRmRFSEcxYXRYWS83OCtUaDE2cFRzZmxxdEZqZHYza1JHUmdZOFBEd0E2QUxxR3pac01OdUdPek16MDZMZzNlelpzL01NdDZ2VmFpeFlzQURSMGRHNGRPbVN5ZTBFUVVDdlhyM01Ib3VJaUlpSWlJaUtIOE4zUkVSRVJFUkVSQ1ZZbWlZVFcyNGZ4N0drcTdpWC9nanBtcXppUGlVcWJwNEFjQTBmSER4UjNHZEMrZUgwLy8vcFBmc0wrQmU2ZndRN3BRM0sycm1oZ1VjVmRDNGZBZ2NsS3p4UzBSb3paZ3hHamh4cHN1cGR1WExsTUhqd1lEUnQydFRzY1R3OFBMQjQ4V0pNbWpUSktPUVZHQmlJNmRPbjV5c3dYYjU4ZVl3Yk53NUxseTQxVzBYT0VnRUJBUmcyYkZpQmptR0tXcTFHVEV3TXhvNGRLN2JPbHVQaDRZR1JJMGNpUER4Y2RyMmJteHNXTEZpQWpSczNZc09HRFVoTFM1UGRybnYzN3BLdnA3bmdIUUEwYmRvVTdkdTN4N1p0MjJUWFIwUkVZTXFVS1VZVjgweHhjbkxDd29VTHNYRGhRaHc2ZEVoMm15NWR1cUJPblRvV0hZK0lpSWlJaUlpS0Q2YzNFeEVSRVJFUkVaVlFaeC85aTNFblA4ZkdtNGR4NDJraWczZEVWT0tsYTdKdzQya2lOdDQ4akhFblA4ZlpSMHdsVXRIeTh2S1NEY1k1T3p0ajZOQ2hpSStQenpONHAxZXFWQ2tzV3JRSXZyNis0ckphdFdwaDFxeFpCV29WM3JadFd5eGV2QmdCQVFGNWhzeHlVeWdVcUZtekpxS2lvckJvMFNJNE9Eamsrenp5VXJWcVZRd1pNa1IybmF1ckt3WU9ISWpQUC8vY1pQQk9UeEFFOU83ZEcxOTk5UlY2OXV3SnRWb3RXVzl2YjQrMmJkdGFmWDRqUjQ1RStmTGxqWjVyNE1DQmlJbUpzVGg0cCtmZzRJQzR1RGdNSFRyVTZCeTl2THp3emp2dldIMk9SRVJFUkVSRTlQeXg4aDBSRVJFUkVSRlJDWFQyMGIrSVBmOWRjWjhHRVZHeFNjeDRqTmp6M3lHdVRpL1VkWHV0dUUrSFNyQ0FnQUFNSERnUThmSHhLRldxRkxwMTY0Wk9uVHJsSzZqbTd1Nk9oUXNYWXZ6NDhYQjJkc2JjdVhNTHBhVjBuVHAxc0hqeFlxU21wdUw2OWV0SVRVMDFXV0ZPb1ZEQTN0NGV6czdPOFBQek13cUdGYVhPblR0ang0NGR1SExsQ2dEQTM5OGY3ZHExUS9QbXphMCtEeGNYRjBSR1JxSlhyMTdZczJjUDl1N2RpNy8rK2dzdFc3Yk0xL2RHclZaajh1VEpHRGR1SEhKeWN1RHU3bzRwVTZhZ2Z2MzZWaC9MVUk4ZVBSQWVIbzVQUC8wVSsvZnZoMWFyeGZqeDQyRm5aMWVnNHhJUkVSRVJFZEh6d2ZBZEVSRVJFUkVSVVFtVHBzbkV5c3UvRi9kcEVCRzlFRlpjL2czTGd3YXlCUzFaemRmWEY3R3hzUlp0MjZkUEg1UXJWdzZOR3pjdVVKVTZBUEQwOU1UNzc3OFBSMGRIT0RrNTViMkRGWnljbklxdGxhbUxpd3VXTFZ0bWRodUZRb0dKRXlmaXdvVUxhTlNvRVR3OVBRdjh2RzV1YnVqYXRTdTZkdTJLeE1URWZMWHYxYXRac3laNjkrNk5lL2Z1WWZUbzBYQjJkaTd3K1FIL1YwSHg5dTNiT0hQbURJS0NnZ3JsdUVSRVJFUkVSRlQwR0w0aklpSWlJaUlpS21HMjNENk94SXpIeFgwYVJFUXZoTVNNeDloeSt6ajYrb1VWOTZuUVM4Ykp5UWxoWVphOWJnUkJRRVJFUktFOXQ3ZTNkNkVkNjBXaFVxbFF1M2J0UExlclhMa3lLbGV1WENUblVCaGh2a0dEQmxuZHZ0ZFM1Y3VYTjJwdFMwUkVSRVJFUkMrMi9FL3hJaUlpSWlJaUlxSVgwckdrcThWOUNrUkVMeFMrTHhKUllTbXE0QjBSRVJFUkVSRzluQmkrSXlJaUlpSWlJaXBoN3FVL0t1NVRJQ0o2b2ZCOWtZaUlpSWlJaUlpSWlnTERkMFJFUkVSRVJFUWxUTG9tcTdoUGdZam9oY0wzUlNJaUlpSWlJaUlpS2dvTTN4RVJFUkVSRVJFUkVSRVJFUkVSRVJFUkVSRlppZUU3SWlJaUlpSWlJaUlpSWlJaUlpSWlJaUlpSWlzeGZFZEVSRVJFUkVSRVJFUkVSRVJFUkVSRVJFUmtKWWJ2aUlpSWlJaUlpSWlJaUlpSWlJaUlpSWlJaUt6RThCMFJFUkVSRVJFUkVSRVJFUkVSRVJFUkVSR1JsUmkrSXlJaUlpSWlJaUlpSWlJaUlpSWlJaUlpSXJJU3czZEVSRVJFUkVSRVJFUkVSRVJFUkVSRVJFUkVWbUw0am9pSWlJaUlpSWlJaUlpSWlJaUlpSWlJaU1oS0ROOFJFUkVSRVJFUkVSRVJFUkVSRVJFUkVSRVJXWW5oT3lJaUlpSWlJaUlpSWlJaUlpSWlJaUlpSWlJck1YeEhSRVJFUkVSRVJFUkVSRVJFUkVSRVJFUkVaQ1dHNzRpSWlJaUlpSWlJaUlqb3BhWlVLcUhSYUlyN05JaGVLQnFOQmtxbHNyaFBnNGlJaUlpSXFFUmorSTZJaUlpSWlJaUlpSWlJWG1yMjl2WklUVTB0N3RNZ2VxR2twcWJDd2NHaHVFK0RpSWlJaUlpb1JHUDRqb2lJaUlpSWlJaUlpSWhlYXA2ZW52anZ2LytLK3pTSVhpai8vZmNmU3BjdVhkeW5RVVJFUkVSRVZLSXhmRWRFUkVSRVJFUkVSRVJFTHpVL1B6OGtKU1hoNGNPSHhYMHFSQytFaHc4Zklpa3BDUlVxVkNqdVV5RWlJaUlpSWlyUkdMNGpJaUlpSWlJaUlpSWlvcGVhU3FWQ3JWcTE4T2VmZnpLQVI2KzhodzhmNHM4Ly8wU3RXcldnVkNxTCszU0lpUDRmZS9jZEZjVzUvZ0g4TzF1QTNhVlg2UWpTYklnTjdOaWpJY2FhcUxFazE1cGlidFJZRXpWR0V4TTFKaG8xVjI5aVlzeU5zU1FtbHVpMVJtTWxkckFBZ2lCZE9peEwyZmI3Z3g4VGhwbGxGMWhzOS9tYzQzSG43UXQ0bk9WOTVua0pJWVFRUXA1cGtzZTlBRUlJSVlRUVFnZ2hoQkJDQ0NHa3FSd2RIZEdtVFJ2Y3VuVUxUazVPOFBEd2dMVzFOUVVma2Y4SldxMFdTcVVTbVptWnlNL1BSNXMyYmVEbzZQaTRsMFVJSVlRUVFnZ2h6endLdmlPRUVFSUlJWVFRUWdnaGhCRHlUSEIwZEVSa1pDUlNVMU54OSs1ZHFGUXFhTFhheDcwc1FwcWRXQ3lHWEM2SHM3TXpJaU1qSVpIUTlnOGhoQkJDQ0NHRVBBcjA2WXM4ZFk0ZVBZcjc5Kyt6MXpObXpEQzU3NUVqUjVDYW10cWd2dmZ1M1lPZm41L1JYMWJFeHNiaTVzMmI3UFVycjd4aThycHE1T1hsUWEvWHc4WEZwY0Y5bTROZXI4ZVZLMWZRdVhOblhsMVdWaFl1WDc2TS92MzdReTZYTjNvT3BWTEp2bFlvRkdBWXhxUTZJYi85OWh2N09qZzRHQ0VoSVFiYnhzZkhvNktpQWdEZzdPd01UMC9QQnErZEVFSUlJWVFRUWdnaGhEeDVKQklKQWdJQ0VCQVE4TGlYUWdnaGhCQkNDQ0dFa0djY0JkK1JwODY1Yytkdy92eDU5cm9od1hkbno1N0ZwVXVYVE82clZxc3hkKzVjQUVCa1pDU0dEQm1DRGgwNkNMYTlkdTBhZHV6WXdWNDNKdmp1MjIrL3hkR2pSeUdUeWVEajQ0Tmx5NVlaRE1RYk9IQWcrN3A3OSs1WXZueDVnK2VyVDJ4c0xEWnQyb1NrcENRc1hMZ1EvZnYzNTlUdjNyMGJCdzhleEwvLy9XLzA3OThmbzBhTmdwZVhsOEUxZnZycHArallzU052bmhFalJyQ3ZmL3p4Ujg3N3JhOU95TWFORzluWEV5ZE9yRGY0YnZYcTFYanc0QUVBWU5pd1laZzFhMWE5WXhOQ0NDR0VFRUlJSVlRUVFnZ2hoSkNuUTFwYUdscTBhQUdwVk1xck8zWHFGRnEyYkFsZlgxK2ppUitNMGV2MURScWpkdUlKaG1HZ1VDaE03bmYwNkZIMk9qQXdFTzNhdFFNQUhEeDRFRjI3ZG9XcnE2dEpZKzNaczRkOTNhcFZLNFNIaDlmYnZxS2lBdGV2WDBka1pLVFJzVy9ldkFrZkh4L1kyOXVidEphR2VCUkpRd2doaEpER29PQTdRdXB4NWNvVnFGUXFBTURKa3lmUnNtVkxCQVFFb0xTMGxHM2o0ZUZodHZtdVg3OE9BQ2d2TDBkMmRqYWNuWjNOTXU1ZmYvMkZ4WXNYbTl6KzJMRmpTRXhNUkZKU0VvRHFvTFpPblRxeE44cUZoWVhzRFg1NWVUbCsvLzEzUkVkSG16UjJWVlVWTWpNekJldlMwOU5SVmxabVVwMjN0emZFWXJISjc2a3VuVTdIdmhhSlJJMGVoeEJDQ0NHRUVFSUlJWVFRUWdnaGhEdzU5SG85M24zM1hhaFVLblRvMEFGUlVWRnNrb21jbkJ4OC9QSEhBQUJiVzF1ODl0cHJKdTl4MVozajVNbVQyTDU5Tzk1ODgwMUVSRVNZMUs5MjRna3JLeXNjT0hEQXBIN2w1ZVg0NnF1dk9PTzBhOWNPVzdkdXhaNDllMkJyYTR1RkN4ZWlTNWN1UnNmYXVuVXIrM3JZc0dIMUJ0L2R2SGtUYTlldVJWWldGdDU1NXgwOC8venpCdHVXbEpUZ2d3OCtnRmFyeFVzdnZZVFJvMGZEMHRMU3BQZG5qRG1TaGhCQ0NDSE5oWUx2eUZOaDNMaHh5TXZMRTZ5cm5WMnRvV3IzUFhic0dLLyszTGx6N0d1R1lkQzNiMS9zMjdlUGsrRk9xRjlqWkdabTR1SERoK3gxWkdSa2s1KzJhWW9YWG5nQnYvenlDM0p5Y3FCVUtyRjE2MWJNbno4ZlFQVU5iRlZWRmR0MitQRGhKaC9qa1phV2hwa3pad3JXMVl4dlNwMHBtZkRxbzlWcTJkY1VmRWNJSVlRUVFnZ2hoQkJDQ0NHRUVHSitIMy84TVlxS2lwcGw3TldyVnd1V3g4YkdvcUNnQUFCdzhlSkYyTnZiczhGYWYvNzVKOXV1cEtURTVHeHh0YWxVS3N5ZVBSdkp5Y2tBZ0U4KytRU2JOMitHdTd0N2c4Y3lsVXdtNDF5cjFXb2tKeWRqLy83OUFLcmZ5M3Z2dllmWFgzK2RFK0RYRkljT0hjTDY5ZXVoMStzQkFPdlhyNGRjTGtmZnZuMEYyMy96elRkc0FwUHZ2dnNPUjQ4ZXhkYXRXM2tCZUU5UzBoQkNDQ0hFSENqNGpoQURLaXNyY2Zic1dmYTZkZXZXY0hOemEvUjRaV1ZsdUgzN05rSkRRMkZ0YmMycnIzMGNMZ0NVbHBiaSsrKy81N1VMQ2dveUthMXpVMG1sVW93YU5RcWJOMjhHVVAwa2tFYWpRV0ZoSVhzakR3Qk9UazZZUEhseXM2K25LYkt6czNIcjFpMU9XVTFHUTZBNnE5NkpFeWNFKzlaOWN1WlJxZmtnUXdnaGhCQkNDQ0dFRUVJSUlZUVE4clNLalkwMW1HQ2p1WncrZlpwekhSVVZ4YjQrZWZJaysxcWhVQmc5Y2xXSVhDNUg2OWF0MmVBN3BWS0o1Y3VYNDhzdnZ4UTg1dFljckt5c09OZHF0UnIrL3Y1WXUzWXRsaTVkaXNMQ1F1ajFlbXpldkJsU3FSVFIwZEhZdFdzWGZ2amhCN2FQcVZuMmF2VHExUXQ3OXV4QlJrWUdnT3E5cTlXclYwT2hVS0JyMTY2Y3RuRnhjVGg4K0RDbmJOS2tTV2JMZk5kY1NVTUlJWVFRYzZEZ08wSU1PSFBtREpSS0pYczlaTWlRQnZXdkNmaUtpNHZEclZ1M2tKS1NBcjFlaiszYnR3c0czOVhOb0hmKy9IbWNQMytlMXk0Nk9yckJ3WGNkT25UQTZ0V3JPZG5qZnZ6eFJ3RFZnV2QxeXpVYURmTHo4eEVlSGc2NVhJNFhYbmdCMGRIUnlNL1B4L2J0MnprM3NLTkdqVUpwYVNsS1Mwdmg1dWFHNHVKaVRuMk40dUppNU9ibVFpd1dZOG1TSld6NWloVXIyTmZ2dlBNT2JHeHNUS3F6dGJVMStmM2Z1blVMbjN6eWljSDZtSmdZeE1URUNOWTlydUM3NHVMaVp2dUFSZ2doaEJCQ0NDR0VFRUlJSVlRUThpeXFxcXJDcVZPbjJHdEhSMGMyd0M0aElRR0ppWWxzbmFlbkp5Y1JoekcxRTNWTW56NGRWNjVjUVZaV0ZnQWdLU2tKLy9yWHZ6QnIxaXh6dkEwZWlVUUNpVVFDalVZREFPeGVYRWhJQ05hdlg0OTU4K1loSnljSEVSRVJHRFJvRUFCQW85R2dvcUtpMFhQYTJ0cGk1Y3FWbURWckZydG5xdEZvc0hMbFNuejc3YmR3Y25JQ1VKM1FaTTJhTlp6RUVpTkhqalRySHR1emxEU0VFRUxJczRlQzc4aFRZZlhxMWV3eG9aczJiY0wxNjlmWnVuLy8rOThtajdOaHd3YkV4c2FhMUxmMjB4azJOamFjcDJMcTBtZzBLQzR1NXBSTm5EaFJzSzFFd3Y5bmw1S1N3cm5aTnplcFZBb0hCd2RPV2MyUnJXVmxaYnp5dExRMC9PTWYvMkRMZHUzYWhWMjdkZ21PdlhYclZtemR1aFZBZFFEaCsrKy9qN3QzNy9MYWZmenh4K3hyUTBmMWR1M2ExZUJSc3ZYVlBZdHljbkxnNmVuNXVKZEJDQ0dFRUVJSUlZUVFRZ2doaEJEeTFQampqei9ZbzA4QllOQ2dRUkNKUkFENG1kOFNFaEk0KzFmR0xGeTRrQTIrazhsa21ETm5EdWJObThmV256NTlHdVBIajJlRDBzeE5KcE94NzYxMlVKMjd1enZXclZ1SGZmdjJZY3FVS1UyYUl5MHRqVmMyYWRJa051ak4ydG9hTTJiTWdFcWxZaytaK3VXWFg1Q1ptY20yOS9YMXhaQWhRM2hqZVh0N0EzaTBTVU1JSVlTUVI0R0M3OGhUb2VabURLaE81VnlibjUrZnllT1kyamNwS1lrVHBQZmNjODhaVElzOGI5NDgzTGx6QjVXVmxTYXRRU2liMmUrLy8yNVNYd0JnR0Vhd3ZMS3lFbXExV2pDcjNwT21vcUlDRnk1Y0FBQXNYcnlZTFkrTGkrTzBNMVRYcTFjdk5vaHg0TUNCZ25QczJMRURPM2JzZ0VLaGFMYW5qSnBMZkh3OENnb0swTE5uejhlOUZFSUlJWVFRUWdnaGhCQkNDQ0dFa0ViYnVYT24wVFpuenB6aG5JWUVHRTdrWUV6ZEFMdWFrNjF5YzNOeDRzU0pSbzFwU0ljT0hUQm8wQ0NjUEhrU3c0Y1B4NFFKRTZCUUtNdzZSMjIxZysvS3k4dVJtWm1KOVBSMFpHUmtzSCsvK3VxcktDb3E0bVNEYTRqYXlUbUVLSlZLZlBiWlovVzJTVTFOeGJScDAzamxSNDRjZ1Znc2ZxUkpRd2doaEpCSGdZTHZ5Rk52M0xoeEpyY3RLU2t4cVYzTjB4VTEzTnpjY09qUUljVEh4K1B5NWN1Y3V0cForSVFvRkFyT2pXTGQ0THVDZ2dJY09uU0l2ZmJ6OCtOazVNdkp5Y0dFQ1JNNGE2a3JMeThQYjcvOU5xeXRyZkhwcDU4S1p0ZXJ5MURRMnFOUVhGemNvQ2VKNnRxM2IxK0RnZ3o3OSsvUFMyMGRIUjNOQmt6T21ERURvMGVQQmdBY1BYb1VhOWFzYWZUYW11cmh3NGM0Y2VJRVFrSkNFQmdZK05qV1FRZ2hoQkJDQ0NHRUVFSUlJWVFROGpTNWNlTUc3M1FtRHc4UEFOVjdmMnExMnV4enpwZ3hBNis4OGdvN2o3a1ZGUlVoTFMwTmFXbHBuRVFnMTY5ZnIvZDQxWXlNakdaWkR5R0VFRUw0S1BpT1BQWHk4dkxNT2w1YVdocisvUE5QVGhuRE1OaTRjU00wR28zSjQ4eWZQeDl0MjdaRllXRWgvdm5QZjdMbGRZUHZmdnJwSjA0NjVKRWpSM0xxYjkrK3pia1d5dGFYa0pEQXZ2N3NzOCt3WU1FQ2s5Y3B4TnZibS9jMHlPREJnNkhUNlFBQWMrYk1ZWjhVcXV2TEw3OEVBT3pkdXhkYnRteGh5ei85OUZOMDdOZ1JRSFZBNGVPazErczVYM01MQzR2SHVCcWdxcW9LdWJtNVNFNU94dVhMbCtIaTRvSisvZm85MWpVUlFnZ2hoQkJDQ0NHRUVFSUlJWVE4VFg3NDRRZkI4b3lNREJ3NWNvUzl0clcxeFpZdFd6Z0pQc0xEdzdGMDZkSjZ4N2V5c3VLVjJkcmF3dGJXbHIzVzYvVnM1alZqTkJvTlp5K3R0ajU5K2dCQW8wOTNTa2xKYVZTL3grVnhKZzBoaEJCQ21vcUM3d2lwWSt2V3JkRHI5Wnd5S3lzckJBVUY4UUxoQUNBNE9CanQyclZEVmxZV3pwMDd4NWJYM0NUbTV1WnkydGNPOU1ySXlPQmt2WE4wZE9SbGFMdHo1dzdudW1YTGx2V3UvL2p4NC9EMTljWFlzV1ByYlZkemxLOWFyVVoyZG5hOWJRRnd2aWFHanI2dHJXNEFZOTJ2UTIzYnQyK3Y5NG1naElRRXZQbm1tNEoxRXlkT1pGL3YyTEdEZmQyK2ZYdUVoWVVKQnRhVmw1ZHozby9RaHlWek1KWjJ1eTZSU0lUSXlFaEVSRVJBSkJJMXk1b0lJWVFRUWdoNVVraEZZbWgwV3VpTk55V0VQQWEyVWhsSzFPVm1HVXZNaU9CcVpZZXM4a0t6akVjSUlZUVFRa2hkTjIvZU5IaGExWVlOR3pnSk5zYU5Hd2RuWjJkT0c3RlliTktwU3pFeE1jakt5dUtWQndjSEl5UWtCRHFkRG52MzdqVnB6UnFOeG1CYkh4OGZSRVZGZ1dFWTNyNWxYWTZPanZEeThvS1Bqdys4dkx6ZzdlMk5rSkFRUEhqd3dLUjExTFpod3dhVDJzMmRPNWZOSkNpUlNMQnUzVHFqZmNSaWNZUFhBelF0YVFnaGhCRHlLRkR3SFhucTFiM1pxcy83NzcrUFM1Y3VHYXkvZlBreUxsNjhLRmpYdm4xN1BIandBREtaakJOSXRuSGpSZ0RBOTk5L3p3bStxMUU3aGJWWUxHWUQxL1I2UGRhdVhjdkp3RFp1M0RoZXNGanREd3B1Ym01d2RYWGx6ZUhpNG9LOHZEejI1bnZidG0zdzlmVkZ0MjdkREw3WGJkdTJBYWgrOG1YYXRHa0cyOVdzdFNIQmQvbjUrYnlnd1MrKytBSWlrVWp3eVpYcDA2ZlhPMlo5SHlvbVRackV2cTRkZkJjV0ZzYXBxNjIwdEpSenJWQW9ESTdmRlBWOS9XdGpHQWIyOXZidzgvT0RUQ1pybHJVUVFnZ2hoQkRTSE54bERwZ1Y5QndTUzdPUlVKcUpoSklzNUZhVzhOckp4QlpvWis4RFg0VXpmT1V1OEZVNHcwUG1pRS92L0lxWS9LVEhzUEluMjBqdkNGVHAxTGlRbDRqOHlsS0Q3ZXlsY296MTdTRlk5Njk3cG45V0pxUXVOeXM3Yk9vOEJUZUxVbkUwNnliK0traUNWcTh6cWErMXhBckJ0aDd3bFR2RFYrRUNINFV6dk9TT2tEQml6TDMyUFpLVkQ1dDU5WVFRUWdnaHhCaVZTb1dZbUJqY3UzY1B4Y1hGUnR0MzY5WU4zYnQzZndRcmF4eWRUb2RObXpZSjFzWEV4T0RxMWF2c3RhdXJLMTU4OGNWR3ozWG8wQ0djUDMrZVZ6NSsvSGlFaElRMGVsd2hNcGtNYm01dXlNN09oa1FpZ1Znc1pvK2VaUmdHR3pac2dIVEF0STBBQUNBQVNVUkJWTGUzTnhRS0JkUnFOZExUMDQwbThUQW1ORFRVcEhhMTkrN0VZckhKL1F4cDdxUWhoQkJDU0hPaTREdENhdG0xYTVmQnVva1RKK0lmLy9nSGR1ell3UW55TXFaMjhGM3RJMmNQSERpQXVMZzQ5dHJOelEyZE8zZkcyMisvalhuejVzSGIyeHZKeWNtNGYvOCsyNmJtMk5hNkFnTURNWGp3WURhZHRsNnZ4eWVmZklLTkd6ZXlONnNOWVN5MTg5cTFhN0YyN1ZwZWVWUlVGTjU3N3oyY09YT0dGekNuMFdpd2V2VnE1T2JtOHJMNzFYeFFlRlRxZnBCc3J1QzdKL21ES0NHRUVFSUlJZVl3bzlVQWhOcDZJdFRXRTBBbkFFQmhWUm4ycGNmZ1FNWVZ0aDNETUpnZC9EeXN4RkpPL3hjOXUxRHdYUjBLaVNWZTl1a0dDNUVFLy9Edmg4VFNMRnpJUzhDRnZBVGtWTlQ1TENPMXdtRDNNTUZ4S1BqdWZ4Y0RCclpTR2V3dDVMQ1RWdit4dDFEQVRpb0hBMkJIeXA5R3h4anEwUkZpUm9Sd2g1WUlkMmlKd3FveW5NaUp4WCt6YmlDdm5vQlFBSEN3VU9DOU5pTWh0UDAxeWpzU2ErN3NiOXdiSTRRUVFnZ2hacEdZbUloang0NUJxOVhDM2QwZHJWcTFFanhGcUxiRzdEVTlTZ2NPSEVCeWNySmdYZXZXcmVIZzRJREN3dW9zek5PblQrZnMxOVc0ZlBteXdmMHhEdzhQYk4rKzNYd0xib0NGQ3hmQ3hzWUducDZlV0w5K1BRNGZQZ3lnZWkvUXc4T0QzZVBhdlhzM3RtL2ZqbDY5ZW1IU3BFbnc5ZlZ0MW5WcHRWcXpqdGVjU1VNSUlZU1E1a2JCZCtTcFp5eFFyQ0c4dkx3TXBxUTI5c0hEa05wcHJHdmZ6THU3dTNQYVRaa3lCUjkvL0RFU0V4UHg5dHR2WStuU3BZaUppZUcwNmR5NXM4RjVKazJhaEZ1M2J1SGF0V3NBcXA5YVdyWnNHVFp0MmlTWVRXM3k1TWtBdU1HQjVxRFg2L0hiYjc4WnJQLzIyMitSbUpqSUtXdktzYlBHbVBMek1XL2V2SHI3anhneEFtKzg4VWFqNWllRUVFSUlJZVJaMWRzMUZHSDIvRi9tMjF2SWNiTW9sVk9tMGxUaVRPNGRER3JSbmxQZTJzNExmZ29YcEpUbHdoemViek1TblJ6OXpUS1d1Y1RrMzhPcTI3K2EzRDdLdFEwc1JOVy9ybUVBQk5tNEk4akdIWk5hOXNhMG1LMzFac0lqVHg2cFNBSUpJd0xETUdCUUhSZ25ZcXBmaVlEL0wyY2daa1NRaXNTd0VFa2dGVWxnSVJKei9wWXkxWFZ5aVNWa1lnc28vdjl2dWNRU0NyRWxaQklMS01TV1VFZ3NZU09WZ1JFTWZRTjBlajErZW5BQmFwMUdzQjRBck1SU0RIQnJ5eWx6c0ZCZ3RIY2tyaFRjTnhwOGw2Ykt4MS81U2VqcUZNQ3I2K1ljQ0hlWlBiTEtpNHg5NlFnaGhCQkNTRE5JVEV6RS92MzdFUlFVaEFFREJqd3pwL0g4OWRkZkJ1dXNyYTB4YytaTXJGcTFDdjM2OVVPZlBuMmFkUzFpc2JqZVU3dHE3MXRaV1ZuaHdJRUQ5WTdYcGswYjlyV0xpd3VuTGo4L0g3YTJ0c2pOemNYT25UdWgxK3R4NXN3WlhMMTZGZi81ejM4YXZQYWpSNCthMUs1dThKdE9wek81cjVPVEV6cDE2dFNnZFRVMWFRZ2hoQkRTM0NqNGpwQmFPblRvZ0lNSEQ4TGEyaHBLcGJKSlkrWGw1VUduMCtIS2xiK3pQVmhaV2JHdnUzVHBncUNnSUNRa0pDQWlJZ0pwYVdsc1VKcFNxY1NpUll0Z2FXbkp0cGZMNVlpSWlEQTRIOE13V0xSb0VhWlBuNDZpb3VwZllxZWxwV0hkdW5XQ041YVptWmxOZW4rR25EOS9IaGtaR2J4eWYzOS85cW1qMnU4TEFMS3lzdXA5UWlZbko4ZThpeVNFRUVJSUlZUTBpYXVWSGFZRjlCZXNPNUVkaDlTeVBJSHlXRjd3SFFBODU5NkJzclRWTXNpZC96VUNnRXY1OXlqdzdoRVRNeUw0eUozaHJYQ0NRbUlGaGJqNm9id3FuUWFsbWdvVVZDcVJVVjVRYnpEYWVOOGVHTzdWNVZFdDJTZ1J3OEJYN294N1NzUEhPQTFvMFE1eWlTV3YvTXpETzdoYnd2KzhMK1JnNWhYQjREc0dERjd3N0l5dDk0NmJ2bWhDQ0NHRUVHSVdLcFVLeDQ0ZFExQlFFRjU0NFlYSHZSeXo4dmYzeDZWTGx3QlU3NmVwVkNwT2ZkKytmWEh1M0RuTW1qV3J5WE10WDc2Y2ZXM09CQ0dtY0haMjVsem41T1RBejg4UDY5ZXY1NXd5TlgzNmRNamw4Z2FQdjJiTm1rYXRTNjFXbTl5M2MrZk9nc0YzelpVMGhCQkNDSGtVS1BpT1BQVWNIQnhNYnF0VUt1dTlhUXNORFFVQVRKczJEWjkvL25tVDFyVng0MGFjTzNlT1UrYnE2c3E1SGoxNk5EWnUzSWc1YytiQXlzb0tOMi9leEkwYk53QlVwMnV1L2VFZ0tpcUtGN1JXbDRPREErYk9uWXNsUzVZQUFDUVNDY0xEd3h1ODloOS8vSkZ6L2ROUFAySC9mdTZ4TUFzWExrVDc5dHhOSVNzcks3ei8vdnZzM0xXei9rMlpNZ1U3ZHV4QTE2NWRNV2pRSUp3NGNZSXpGaUdFRUVJSUllVHBJQldKTVQ5MEdLd2xWb0wxQTFxMHc0QVc3VXdlYjdCN21NR2pVK3Z6UWV3ZTNLaVRZZTlwRjJMckNSKzVzMkRkL3ZUTGozZzFmOXZYNjEyamJkUTZEVjY5dUJrcWJWV2o1dkNXTzJGRHA5ZU10cnRTa0l5VnQzNXA4UHBxRy9FblB5TkNEVEVqUW9SVEsvUjFhNE13ZXo5SVJXS2o0NVdvVmJoZW1JbzlhUmVScnNybjFDV1daalZvYlkrQ243V0x3ZUE3cVVpQ0VWNWRlZVVWV2pXK3YzK2F2VjdVZXJqUmVmVFFDMmJnNisvV0ZrNFcxaWF0ZFVQQ1laUnBLbzAzSklRUVFnZ2hSc1hFeEVDcjFXTEFnQUdQZXlsbTE2cFZLd0NBbjU4ZlFrTkQyYU5aYXpBTXcrNmQxVGZHaEFrVEJPdWVsQXlCZFRQZnBhZW40OTY5ZTJ6Z0lRQjA2dFFKUTRZTWVkUkxhN0xtU2hwQ0NDR0VQQW9VZkVlZWVydDM3emE1N2Z2dnY4KzVBYTNMMWRVVlVWRlJHREprU0pPRDd6cDM3c3dMdnF1YnVhNVhyMTV3Y0hDQW82TWpBR0RWcWxYNDhNTVBjZkhpUmQ1NDBkSFJKczBiR1JtSjZPaG9uRGx6QnN1V0xlTUZ5TldvU1htZGtwS0NhZE9tY2VycTNyekh4Y1h4K3YvMTExL28zNStiNlVLdjF5TXBLWWw5YjZkT25XTHJKQklKMXF4WkF5c3JxMGVheVc3eDRzV2NhNjFXaTg4Kys0d1RHQWhVWnowY09uU280QmplM3Q3TnRqNUNDQ0dFRUVLZU50TURCaURBMnUxeEwrT1pGTzNSVWJEOFhtazI3cGlZY2N4VVVwRVlhcDNoRE9RTkgwK0NiczdCT0pFVDI2aitVYTZ0emJhV3htcGo1NFhwQVFQZ294QU9nRFRFVmlwSGI5ZFEzQ2hLRlFpK001eGg3bkdvMUtuaFpHRmpzSDZ3ZTNzNENnVEcvWngyRWZsVmY1OFEwTldwVmFQWFlDR1NtTnhmS3BJQW9PQTdRZ2doaEJCenVIZnZIdHpkM1orWVFESno4dlgxQlFDODlkWmIrT09QUHhvMWhyMjlQWHIwNkdIR1ZabGYzZjJxWThlTzRmNzkrK3kxVENiRDdObXpIL1d5bWwxVGtvWVFRZ2doandJRjM1R25RbjFwbTV1UzBybHUzMlBIam1IKy9QbGdHUDZUMlEwVkZ2WjM1Z2FKUklLK2ZmdGk5T2pSbkRZU2lRUWRPblJncjZWU0taWXRXNGJwMDZjakxTMk5MZS9hdFNzQ0F3Tk5ubnZtekpsNCtlV1gwYUpGaTBhdFhhbFV3dHE2K3BmdDJkblo3SEd4VXFrVWpvNk95TW5Kd2RteloxRlVWQVI3ZTN1Mkg4TXdDQWdJd08zYnR6RnMyREJPOEIzdzkwMnVtNXNiRy94WDJ6Ly8rVS9jdm4wYkFEQmp4Z3plMTZzaEtpb3FjUExrU1p3N2Q0N3pOTlB4NDhkNWdYY0FjT2ZPSGJ6NzdydHdjNk5OUkVJSUlZUVFRZ3laM0xKUGc3TGFFZE41eTUzUTNTVklzTzYzRFBObXZaT0t4SGkvelNpVWFTcXdNZUZJbzdQVjFkWEhOYlJSd1hjTWdONlBPZmh1VUl2Mm1CazRVREJUVzFQa1ZaYWdVcWVHcFVocTFuSDFBQ3EwVlZCcUtsQ21xVVFaKzNjbFNqWGxLRmFYbzdoS2hXSzFDaVhxNnIrTHFsU28xQmsrRGNCQ0pNRW9yd2hlZVU1RnNkbC9CZ2toaEJCQ3lLTlhYRnpNWm9oNzFuaDZlaUk2T2hwaFlXR05EcjU3R3JpNXVjSGEyaHBLWmZXRE1UWDdkMEQxSHQyOGVmT2F0TThsdEhkWFYwRkJBU1pQbm95S2lncE91WitmSDdaczJRS1JTTlNrdWMyWk5JUVFRZ2g1VkNqNGpwQTZwRkx6L0VMYzI5c2JLMWFzZ0lPREF6dzlQYkZ4NDBZa0pTVWhKQ1NrM243bno1L25CTjRCd01TSkV4czB0NldscGRIQU83MWVqN3k4UE1USHgzUEtSNHdZZ1o0OWUyTHUzTGtBcXA4ZXFkRzZkV3VFaFlYaCsrKy9SMlZsSmJaczJZSUZDeFp3K3Z2NyswT24wNkZ0MjdhQzgyN2V2Qm43OXUweitoNjJiTm1DTFZ1MkdLdzM5Z0ZnejU0OTdHdU5SZ09KUklLeXNqSnMyN2FOTGZmdzhJQklKRUo2ZWpvcUt5dXhlZk5tZlBEQkIyWUp2aVNFRUVJSUllUlo4N0pQZHd6MzZtS3dmbThhUDROM1hhTzlJM2xsMXdwVGtHVGdDTXo2NUZRVW05eTJ2bU5HaldIQXdOR1Nud21zUkszaVpZNXI2UEdudGIzazAwMHc4Q3RObFk5enVmRUNQUnBIeERDWUV4S045dlkrQUFBL2hRcyt2Zk1iVXN2eW1qeDJXM3R2T0ZuYUlMK3l0RUg5MnRoNXc5blNjRGEyNXRiVEpRU3ZCdzVxbHJIMUFPS0swdERDeWg1cXZSWnFuUVpWT2kwME9pM1VldTdydG5ZK2NMT3lNekNPSG44OHZJMWYwLzlDUWFVU1pacEs2S0UzT0srSVlXQWhrcUJDYXpqWXJxN2hYbDFnYjZIZ2xXKzlkOXlzV1JJSklZUVFRc2pqWTJGaDhiaVgwQ3drRWduZWVPT05KbzFSV1ZsWjc4bE4xdGJXVUNqNDk4dEN0Rm90aW91TDJaT3Z6Q2tnSUFBM2J0emdsYytjT1JPOWV2VXkrM3gxZmZubGw3ekFPNkE2YU82bm4zN0MrUEhqelQ1blk1T0dFRUlJSVk4S0JkOFIwb3dpSTZzM2xyS3lzbkRpeEFtY09IRUN3Y0hCbURKbENzTER3M250MDlMU2VNZmREaG8weUdqQW5qSDM3OS9uUGVuendnc3ZvTEtTZjNTTFVxbEVhR2dvQUNBek14TkhqaHhoNjhMRHd6Rmd3QURzMkxFRGVyMGV4NDhmUjc5Ky9kQ2x5OThiY0MxYnRrVFBuajJidEY1VHFWUXEzTGh4QTlldVhjUFZxMWNOdHN2TnpZV2JteHMrL2ZSVDVPYm1zdVVqUm95QVNDVENsMTkrQ2FBNjhISGJ0bTJZTW1WS3M2K2RFRUlJSVlTUXA0V0lZVEExb0QrR3VIZW90OTEvVXM0YUhVc28rTzV5UVJKK3o3elc2UFUxTnpzTE9iN3VPb05YL21IY3o3aFdlRitnUjhONXlaM1F3eVZZc082bjFQUDFCbGsxMUJ1Qmd4SHA5SGRtZFhlWkExWjNtSUIvSlI3RHFZZTNtalEyQXdhOVhVS3hMejJtUWYyaTNCNWYxanNicVF6VEF1clBqcEJmcFVTeU1nY0ZsVXFvZFZvb3BKWnd0YlJEZ0xVYnJNVEdIK0JiZWV1WGV1dERiRDB4cVdWdmc0RjNONHBTc1QzNU5PNlhQVFE2RndCMGNQRERxeTJqb0lNT3kyUDNvbGl0TXRySHhkSVdJNzI3OHNwUDVNVGhxcGwremdraGhCQkNDR2xPVFUydUVSc2Jpd2tUSmhpc256SmxDc2FPSFd0MG5QdjM3MlBObWpWNDdybm5NR3pZc0NhdFNZaFFjTm5Ja1NNeGN1UklBTlY3WGZuNStSZzB5UHdQR0czZnZoMW56Lzc5MmQvUzBoSjZ2UjVWVmRYWjFMLzc3anY0K1BnMGFwK3d1WktHRUVJSUlZOENCZCtScDBMdGJHVzFxZFZxWExwMENjZVBIOGZJa1NQUnZuMTdYcHZFeEVUODhzc3Y2Tml4SXpwMjdBZ25KNmZtWGk3UGd3Y1AyTmZ4OGZGSVRVM2xCZDhWRkJSZzBhSkZiS3Bvb1BvR2V1Yk1tVTJlUHk0dURqLysrQ09uVENqd3JrYUxGaTFRVlZXRmp6LytHRnB0OWRQdERNT2dYNzkrY0hOelE2OWV2WERtekJrQXdJb1ZLL0RwcDUreUFYdTlldldDZzRPRHdiRnJIOGRiSXk4dkQzLysrU2V2WENLUllPREFnZXh4dFhYZHZuMGJTNWN1TlRnWFVKM211cUtpQXF0V3JjS0ZDeGZZY205dmIwUkhSd01BOXU3ZGk2eXNMQURWTisweW1Remp4bzJqREhpRUVFSUlJZVIvbmt4c2dYbWh3eER1NEdlMGJiaER5MGJONFNWM2FsRGZNazBGRWtxekdqWFhrOHBRMXJ1VXNseGN5RE5mMXJ0WFcwYWh2eHMvUzdtRlNJSzNnNGNnd01ZTlh5ZWRiTkljZlZ4Yk55ajRUaXFTb0p1emNPQ2hxVjQ2OXdYN2VuZVBkd1RiWEMyOGowOXUvOFlyNyswU0NsdXBUTERQdzRwaWZKTjhFcGNMa3FIVDh3TWdSUXlEZG5ZK0dOQ2luY0hneWZxMHNmUENHSjl1Q0xQM0ZheFBVdWJnUHlsblRRN3k5RlU0WTNMTFBweC9UeCtGamNXeTJEMUdzeEZPYnRtSGR6UnVmcFVTMjVKUHNkZGRuVnJCMmRJR3g3SnZHc3dtR2VYYUd2OE1Ic29ydjFuMEFCL0U3akZySUNraGhCQkNDQ0ZQa3FxcUtuejMzWGZZdFdzWE5Cb05KM0dGT1JRVUZPRHp6ei9IeFl2Y3JQTyt2cjZjdmNTclY2L2l0OTkrdzdadDJ6QnMyRENUanBJMVJxdlZZc3VXTGJ5VHJTWk9uQWlWU3NYdVFlcjFlcXhjdVJKdnZ2a21YbmpoQllQalBjcWtJWVFRUXNpalFNRjM1S25nN2UzTnZ0YnBkSWlOamNXcFU2ZHcrdlJwTmxqdHlKRWpHRHAwS0M5Z2F0T21UWWlQajBkOGZEeDI3dHdKUHo4L2RPN2NHVjI2ZEVINzl1MGhrVFRzbjRGSUpPSmM1K1hsd2RuWkdaTW1UY0trU1pNRSs5eTZ4YzBlRUJRVXhMbk96YzNGZ2dVTE9PbXNHWWJCdkhuellHUFQ5S04zL1B6OFRHNjdlUEZpaElTRVlPM2F0WnluUzNyMjdBbDNkM2NBMVUvM25EOS9IaHFOQnVYbDVWaThlREhtejUrUGJ0MjYxUnQ0QndBOWV2UkFqeDQ5Mk92azVHUk9BSjJycXlzcUtpcFFVbElDalVhRGE5ZXVZZWJNbWVqZXZUdnZleHNlSGc0N096c1VGM09QbS9MejgwT2ZQbjNRcDA4ZmlNVmlyRnExQ25mdjNtWHJwVklwRml4WXdIN3YzMzc3YlN4YXRJaXQvL2JiYjNIbnpoM01uei9mTEY5L1FnZ2hoQkJDbmxaaVJvUlFXMCtUMmk1dE82cFJjd3h4NzJBMHExNXRkMHN5c09qR3prYk45U1JxWmRNQ1BRMEVidTFNUFdlMlVLVnh2ajN3b2xkbmcvVmF2UTQzaTFJYk5PWURWUjU4NU02Y01sK0ZNL3dVTGtncHl6WFFpNnVyVXdEa1l1N1JWdzhyaXVGcUlBdWNFTFZPWTdTTlhxOFhiQmZoMU1yQW1Gb3NqZDFkNy9IR09yMGVONHBTY2FNb0ZmdlNZeUJoeEViWElXWkU2TzRjaEdqUFRnaXljUmRzazFDYWhkMFBMdUJLUWJMUjhZRHFySFhqL0hvZ3lyVTFMNGpUVSthSVZXSGpzQ3gyTjdMS2l3VDdkM1lNRUF3ZTNKendYNmcwMVp0ZjFoSXJ2QkU0Q0haU09VWjZkY1hldEVzNG5oMExqZjd2NDJqbEVrdE1idG1ITjA2SldvVXY0Zy94QXUrc3hGSU04K3lNMXJaZVdISHJaMmoxT3BQZUx5R0VFRUlJSVUraW4zLytHZnBhRCswOGZHaGE1bXBqTkJvTkRoMDZoTzNidDZPMGxQOVF6WU1IRHhBWEY0ZDI3ZG9CcUU1S0FsUUhyY1hGeFRWNS91VGtaSHorK2VlY2ZUWUE2Tnk1TTE1NjZTVlVWVlhoL1BuelNFbEpBVkFkcUxkaHd3WmN1blFKYjd6eEJqdzhQSGhqUHNxa0lZUVFRc2lqUU1GMzVLbWdWcXR4OWVwVm5EMTdGaGN1WE9BRld3SEEzYnQzY2ViTUdmVHA4L2N2ZXE5ZnY0NHJWNjV3MnFXa3BDQWxKUVY3OSs2RlRDWkR4NDRkMGExYk4wUkdSc0xPenZndjl4VUtCZWY2cTYrK3dzU0pFM25sUVBVTmNXSmlJZzRkT3NTV3llVnlCQWYvL1V2dHRMUTBMRnEwaUJONEJ3Q3Z2dm9xdW5ibEgvblNHQzFiVmovMUxwVks0ZWZuQjM5L2Z3UUVCQ0FnSUFBaWtRaXpaODltMjNidTNCa2ZmdmdoNStzbUZvc3hmdng0OXRyRHd3Tmp4b3pCenAzVkcxNUtwUkpMbHk3Rnl5Ky9qS2xUcDVxMHB2VDBkT3pidHcrSERoMWliNVFCc0dtakZ5MWFCSjFPaCt6c2JIend3UWZ3OC9QRGdBRUQwTE5uVDNoNmVyTHI2dDI3Tnc0Y09BQVBEdzlFUlVXaGI5KytiTGE3dlh2MzRxZWZmdUxjc0RNTWc3bHo1M0srQjUwN2Q4YVlNV093Wjg4ZXR1eml4WXVZT0hFaVJvd1lnVkdqUnNIYTJ0cWs5MFVJSVlRUVFzaXpSS21wd1BIc1dFUjdkbnpjUzJteUVGc1B6R2cxc01IOVJBWXlZczlvTlFEbDJ1cWpkZGJlT1lDTThvSUdqODJBd1l4V0F3U3ozZ0ZBVFA2OUJvL0pud09ZRXRBUHozc1kvaDdxb2NmNitOOFJrNS9Vb0xFVFNySjR3WGRBZGZhN2xQdW5UUm9qeXBWLzVHeDhhVmFEZ3UrYXdrTW0vQUJaZkdsbXZZRjNkU1VyNjk5WWEyRmxqOEh1WVloeWJRMTdDLzd2RHdDZ3FLb012MmRkdzUzaURGaUpMZERUSlFSV1lpa3NSVkxJeEZKWWlxV1FpUzFnS1pMQ1Nsenp4d0xCTmg2UWlnd0gvcmxZMm1LVWR3UTJKdnlYVjJjamxlSE5RUDV4VkNkeVlqbkh6YjdtSHdVN3FSd0E0R1JwZ3htdEJtQ3dleGptWFAyZURhcDd0V1VVNzczcEFheVBQNHpDcWpLMlRNeUlNTEJGZTd6czA0MXRQOWEzdTBsSFZ4TkNDQ0dFa0tkTHpaNlBNVUw3ZnFiMkRROFByL2U0V0ZPMWFkTUdzMmJOTWxoZjkyUXRmWjNzMkhXdmRicW1QMXlTbHBhR0pVdVdJQ01qdzJBYnZWNlA1Y3VYczN0cENRa0piRjNyMXZ6UFczWFhhVWhXVmhaMjd0eUpvMGVQY3ZieGdPcXYxWklsUzhBd0RDd3RMYkYwNlZMTW5qMmI4MzI4ZE9rU3JseTVnbDY5ZWlFNk9ocnQyclZqazJ3OHlxUWhoQkJDeUtOQXdYZmtxYkJ3NFVMY3ZIblRZTDIxdFRYNjl1M0x5WkFIQUo2ZW5wZzZkU3BPbno3TlB1bFJXM2w1T2M2ZE80ZHo1ODZoWjgrZVdMWnNtZEcxMU0xYWQrYk1HZlpwQ2xQMDdOa1RZbkgxTDhYUG5UdUgxYXRYUTZWU2Nkb01IRGdRNDhhTk0zbE1ZNnl0cmJGdDJ6WjRlSGl3Yzllb2VSS2x4c0dEQjNrQmk2Kzg4Z3BhdGVKbUEzajExVmR4Ky9adDNMaHhneTB6ZHJOY1hGeU0vZnYzNC9MbHk3aHo1dzd2Qm4vQ2hBbm8yTEY2UTJqdTNMbFl0MjRkZTBPZmtwS0NyNy8rR2w5Ly9UWHM3T3p3MVZkZndjWEZCYU5HamNMZ3dZTTV3WFFBTUgvK2ZOeTVjNGRUVmhObzJMOS9mOTdhcGsyYmhvS0NBcHc0Y1lJdEt5c3J3dzgvL0lEUTBGQ3pCVUlTUWdnaGhCRHl0Tm1mY1JuUGU0WWJEQkI3V3NqRWx2QlR1Smh0UExkYXdXRVdvc2I5ZW1XUWUzdTBzbTVocmlYeGlCa1IzZzRhZ3Q2dTlUL3gvMVhpTWZ5WmU3ZmVOa0x1bG1SZ1FJdDJ2UEplcnFINC92NFpvMGVNMmtwbGdrY08zeTVPUnkrWGtBYXZwekhzTE9TQzVRcUpwVm5uQ1hQd3hYQ3Yrbzgrc3JkUVlMeHZUN1BPZTdzNEhUdFMvc1RkRXVITnVxbisvUVNEQWIzbHpsalpmaXdzeFJKWWlhVHdranZ4Mmh6TXVNcCtqenM2dE1SQWdaK0ZBeG1YT1VGOEFCRGwyZ1l6V2czZ2xJM3lqc0NOd2xURUZhZVovTjRJSVlRUVFzaVRyNzY5UFhQMWRYUjBiUFFjdGNsa01nUUVCSmpjUGpkWE9OdTNWQ3JGNU1tVE1XYk1tQ2F2cVVXTEZyeTlORHM3Tzh5Yk53L3IxcTFEUVVIMVEyREZ4Y1dZUFhzMlpESVpOSnEvTTM1MzZ0UUpBRkJSVVlHSER4L0N3c0tDRTV4WGwwYWp3ZVhMbDNIbzBDRmN1blJKTUZDdlI0OGVXTEJnQVdReUdWdm03ZTJOVmF0V1lmSGl4U2dxS3VLTWQrclVLWnc2ZFFxT2pvN28xS2tUSWlNajJiM0FKeWxwQ0NHRUVOSVVGSHhIbmdvalI0N2szV1JMcFZKRVJFUmd3SUFCaUlpSUVEdysxc1hGQlMrLy9ESmVmdmxsNU9UazRQVHAwemh6NWd6bnlRZ0FzTFMweE91dnYyN1NXdHEwYVlQMjdkczM2Z09EbFpVVko2anV6cDA3dk1DNy92MzdZOTY4ZWJ3alZwdXFibUNpSVdQSGpzV0RCdzl3L1BoeEFFQzdkdTA0TjdBMVJDSVIzbi8vZmN5Wk13ZHBhV2tJRGc0V0RHcXJ6ZHJhR2pFeE1ielUxQXpENExYWFh1TjhiUVlOR2dRbkp5ZXNYTG1TUFZxNFJ0dTJiZUhpVXIxcFZwTUZyNjRwVTZaZzNyeDU3QWNEaFVLQnhZc1hHd3lpWXhnR0N4WXNnSk9URTNidjNzMldkKzdjbVFMdkNDR0VFRUxJLzdUY3loSmNMMHhGdUlNZmdPcmpPSVd5YkkzNGM2M1JzZmIxZXBkWDl1K2tFL2c5ODFxVDEvbTBzWlhLTU1HdlY3T05ieUdTWUg3b01IUnk5RGZZUm8vcXIvK3g3TVp0aUJrS2xIS3lzRVk3ZTIvY0xIcFFiLytlTGlFUU15SmUrWTJpbEVhdHB6R3F0QnBJSlB5ZjU1WUtWN1MzOXpINkhreDFPVDhKYUVUbXhjWktWdWJnUHlsbmVZRnZkZWtNQkVnYU9oSzNSbXpSQTV6SWlRVUFPRmdvTUN0b0NLL05yZUkwZkgrZi83RGl5WnhZOUhFTlJUdDdIN2FNQVlOL0JnL0ZPMWUvUTVuRzhIRlRoQkJDQ0NHRVBDbE9uVHJGSy9QMzk4ZWlSWXNhbE5tdFBsS3BGSysvL2pxV0xGa0NBUER4OGNIS2xTdmg3dTZPZDk1NUI4dVdMZU1FeUpXWGw3T3ZIUjBkMGI1OWV3RFZKNHhObXpaTk1CdGZ6Y2xlS3BVS1U2ZE9OUmhVYUdGaGdkZGVldzJqUm8wUzNNTU1EQXpFeG8wYnNYTGxTdDQrSUFBVUZCVGcxS2xUR0RSbzBCT1ROSVFRUWdneEYvNXZPQWw1QW5YdjNoMGVIaDVnR0FaaFlXR1lQWHMyZHUvZWpXWExscUZIang2Q2dYZDF1Ym01NGFXWFhzTEdqUnZ4N2JmZllzS0VDZkR3OEFCUW5YSE4xZFhWNVBXc1dMRUNMNzc0SWx4Y1hJd0d5VEVNQXhzYkczVHYzaDFmZlBFRnZMeTgyTHFwVTZkaXdJQy9uL1orNFlVWE1ILytmTE1IM2pWRXpiR3NiZHUyUmR1MmJmSFJSeC94Ym54cjJOdmI0NHN2dmtEcjFxM3gybXV2R1YyM1dDekdnZ1VMT044dmIyOXZmUGJaWjRLWi9qcDE2b1R2dnZzT2d3Y1A1b3o5eWl1dkdIMGZZV0ZoZU82NTV3QUFJU0VoK09xcnI0d0cwVEVNZzJuVHBtSE5talh3OC9NRHd6RDBSQXdoaEJCQ0NDRUFUdWJFQVFETzU4WGpQNmwvUHViVlBCdGU5WStDdGNTcTJjWmYzbTZNa2NBN1BUWWxITUhoSmdRKzVsUVVHenh1TmNxMWpkSCtRa2ZPSml0emtGVmVKTkM2ZWRSM1hQQ0MwQmZSMWFtVndmcUd5SzlTSWxtWlk1YXg2cE5hbG9jMWR3N2czV3M3akFiZUFjREZQTU5aTHd5cDBtbncxYjJqQUFDcFNJSUZvUy9Ddms0R3dhenlJbnh5K3pkbzlmek5QVDJBRFFtSG9hb1RaT2RzYVlQcEFRTjQ3UWtoaEJCQ0NIa1NkZXpZRVZLcGxMMGVObXdZTm03Y2FQYUFyOGpJU0lTR2htTGd3SUhZdEdrVGU5UnF0MjdkOFA3NzczUFdVTnU0Y2VNZ0VsV0hBdGpZMkNBMFZEZ2plczNKVW5LNTNHQ2lrb2lJQ0d6ZHVoV2pSNCt1ZHkvUXpjME5YM3p4QmFaTm04WUc5ZFUyYTlZc2RPalFBVUQxL3FDaC9jZmF4bzRkeTlsTE5aWTBwQ1laaVNsSlF3Z2hoQkJ6b2N4MzVLbkFNQXdXTDE0TUp5Y25PRHM3TjNrOEx5OHZUSjQ4R1pNblQ4YmR1M2Q1VDBjQXdJZ1JJOWpYUGo0K25EcTVYSTYzM25vTGI3MzFWcFBYTW1mT0hPVGs1S0JmdjM2SWpvNDJ1Vi90bTFZcnE4WnYyTGk3dTJQRGhnMmNNb2xFZ2c4KytBQVdGaGFjdE5GQ2JHMXRzWGJ0V3NHYis1cmdScUE2dXlCUS9iVWZNV0lFYnR5NGdlSERoNk52Mzc3MUJrL2EyZG5oM1hmZnhkaXhZM0g0OEdIazUrY2pNRERRcFBjMmZmcDB0R3paRWkrKytDTDdBY01VSFRwMHdOYXRXNUdZbU5pZ0ZPT0VFRUlJSVlROHF5N2xKMkpyMGdrY3pyeUd3ZTVoZ20yRXN0cVpZbHBBZjB3TE1QMFg0bmRMTXJEb3hzNUd6ZldrNk9rU2dyNG1CS2MxUllpdGNKWndBTkRxZGZnaS9uZWNiY1JSczNXZHpJbUR2M1UvWG5ta2N5RCtkZThZcW5RYWdWNkFoOHdCZ1FMWjFVNDl2TlhrTlRYRXRjSVV3WFVBZ0Z4aWlVV3RoK05LUVRKK1NQa1RLV1hDR1NCTUZaT2ZCSDlyTjZQdDFEb05sSnBLS0RVVmNMRzBoWlZZZURPdHRvVFNMUHljZGdsLzVTZEJJYkUwY3VEdjM2NFZwcUJTcDRhbHlQZ2NOWGFtbmtOV2VSSEVqQWh6Z3A5SHNLMEhwNzVNVTRtUGJ2MENwYWJDNEJoNWxhWFlsbndLYndVOXh5bnY3UnFLbUlKN09KY2JiNkFuSVlRUVFnaDVtaHc3ZHV4eEw2SFpCQVlHWXZyMDZkaXlaUXRtejU2TlFZTUdOZHRjSDMzMEVXeHNiSGpsdlh2M1JuQndNSDcrK1dkY3UzWU4yZG5aa012bEdENThPSVlQSDg1cDI3cDFhOXk2OWZmbkxZWmhNSERnUUhUdjNwMHQ2OVdyRjBhUEhvMjllL2NDcUU2U01XSENCTFJ0Mjlia3RZckZZcnowMGtzWU9uUW9EaDQ4aUlNSER5SW5Kd2ZEaGczRDBLRkRHL3JXMmFRaDJkblpBR0JTOWE4ZURBQUFJQUJKUkVGVTBwQWxTNVpnMHFSSmp6WFpDU0dFa1A4dEZIeEhuaG8xVDE2WVcwaElpR0Q1RzIrODBTenoxU1dWU3ZIWlo1ODErQWJ3MTE5L05jdjhscGFXZ2srNzJOblptVHlHb2FkcXRtL2ZMbGcrZGVyVUJnWERBZFZCZTlPbVRXdFFIMnRyYTA0UVpVTXdESU9nb0tCRzlTV0VFRUlJSWVSWm85WnBtNVFoN1Vsd3JmQytTVWZqdHJIenhwSzJJNDBHSTMwWTl6T3VtWkJackM1WEt6dTgvZ2lQSDYyclVxZkdaM2NPNHErQ0pMT005MmZ1SGJ6bUg4VTdQbFltdGtCWHAxWUdBL3o2Q0dTOTArcDFPUE93NlFHQkRYRWs2enBHZUhXQlZHVDRWMlNkSFAzUjBkRWZsd3VTOEd2Nlg3aGRuTjZvdVM3bEo2S3JVeXM4ckN4R1hrVXBDcXFVS0t4U29yQ3FES1dhY3BTb3kxR3NMb2RhcDBFN2V4Kzg3Tk1OM25LbmVzZU1MWHFBdldrWGNiUG9RWFd3WUp2aDhGTzRZSG5jWG1Tb0RHZjFxMUdsMCtCYVFRb2luZjkreUUycjEwR2xxWVNObFA4dzNqMWxOdlpuWElhVldJclp3ZEhvNnNSOVlFMnIxMkgxbmQrUVhWRUV1ZGdDVm1JTFdJcWxrSW1sa1AzL3RVeHNBYm5ZQW5LSkpaU2FDbDRHeU9rQkF4QlhsSVppdGNybytna2hoQkJDQ0trcklpSUNEZzRPSnJXdG5VR3Q5c2xWcGhvK2ZEamF0R2xqY3RLSXhoSUt2S3ZoNXVabTBwN202TkdqRVJFUkFZbEVBcGxNQmpjM044SHNkRk9uVG9WQ29VQ3ZYcjNnNit2YjZEVmJXMXRqN05peEdEdDJyTUZFS0VLYU0ya0lJWVFRMGx3bytJNlFKOEQvMnBNWERRMjhJNFFRUWdnaGhKQkhJY1RXQSsrMzRRYmVhZlU2WG1CWlk0a1pFZWFHUkVNdXNUVExlQTFWVktYQ1I3ZC93YjNTYkxPTldhSXV4MThGU1loMDRtODJSYm0yRmd5K1l5QWNmSGUxOEQ1S0huSEFWV0ZWR1g1SStST3YrZmV0dHgwRG9JdGpBTG80QnVCdVNRYjJQTGhvMHJHdXRhV1U1V0x1dGUvcmJSUHUwQkl2K1hSRFNKMXNjclZwOVRwY3lrL0ViK21Ya1ZDYUJRRHdsanRoWWV2aDhKQlZiekorRWpZZUsrSitadXZycyt2QmVaeDZlQXNQSzRwUlVLVkVxYm9jNC8xNllyUjNKRy9lalFsSEFBQnJPMHlFcDl5Uk41YUlZYkMwN2VnbS9adXhsY293dmRVQXJMbXp2OUZqRUVJSUlZU1EvMTJSa1pHSWpJdzAzaERBYTYrOTF1VDVHaHA0OTdpeUFUbzZPc0xSa1g4UFg1ZFlMTWFFQ1JQTU9yZWhSQ2hDbWpOcENDR0VFTkpjS1BpT0VFSUlJWVFRUWdnaFRmWmgzTTlHMnl4dE80cFhkampyT3Y3S056MExXMWs5UjFrMlJZaXRCNWEwSGMwNzR2UDcrNmVOQm1hWkt0cXpJNElNSEhIYTNOSlYrVmh4NnhjOHJDZzIrOWducytNRWcrODZPUGpCVmlybkJkU0YySHJDellxL2NmSkh6cU05Y3JiRy9vd3I4Skk3WVdDTDlpYTFEN0gxeEpLMm8zQ2pLQlZmSjUxRXVpcS9TZk9MR1JGNnVvUmd1RmNYK0NsY0RMWlRhaXB3TFBzbWZzKzhocnpLVXJZOHpONFhDMXNQNS96c1drdXNzTHpkUzFoMWV4OXVGajJvZC82VXNsek9rYnFCTnU0WTZSWEJhN2Y3d1FXa2x1VUJBQ3AwYXNHeEdEQVFtK0VCdys3T1Flam1ISVFMZVFsTkhvc1FRZ2doaEJCQ0NDR0VrT1pFd1hlRUVFSUlJWVFRUWdocHNzWWN3UXBVQjRVMXRxKzVkSGNPd2p2QlEzbEhqLzQzNndiTzVONDFXL0JkaFZZNFlLa3hHQUNkSEZxYTFQWm0wUU9zdWJNZnltWUtYTHhhZUI5RlZTcllXOGc1NVdKR2hGNHVJVGlVZVpWVExwVDFUcW1wTU50UnVJM3hWZUpSRkZRcDhaSlBkNWdhT2habTc0dlB3aWRpNjcwVE9KRVQyK0E1RlJKTERHalJEdEVlbmVCc2FmZ1lxVFJWUGc1bFhzVWZPYmRSS1JEMGxxVE1RVXBaTGk5Ym5wVllpdmZiak1MYXUvc1JZMktBcTVWWWluOEdENEdvVGdCZHNqSUhQNmRkWXErdkZ0eEhnTFdiU1dNMjF0U0FmcmhSbEFxVnBySlo1eUdFRUVJSUlZUVFRZ2docENrbytJNFFRZ2doaEJCQ0NDRk45bWJnNEViMTYrMFNpcFlLMXdiM0s2d3F3NCtwWnhzMVoyMHZlblhHNUpaUnZJQ3IrMlVQOFUzeUtTak1lRVRzN2VKMFhwbEdyNFZlRDBoRllwUEhjWmM1NEkzQVFXaHI1MjIwN1cvcGwvRjl5bW5vOVBvR3JiVWh0SG9kenVUZXhqRFB6cnk2UHE2aG5PQTdDU05HRDVkZ1hydHp1ZkZRNjdUTnRrWmo5QUIrU2oyUGE0VXBtTmxxWUwwWjZHcXpFRW53VnRCZzJFaXQ4R3Y2WHliMThWRTRZNmg3T0tMY1duT09PSzVOcmRQZ1FsNGlqbVhmUkZ4eFdyM2pLVFVWV0JhN0d3dGJEMGU0Z3grblRpb1NZMzdvaS9nOC9oRE81Y1liWGR2VWdQN3dsSEdQb3RMb3RkaVFjQmhhdlk0dHUxS1lqREUrcGgzbFpRcWg0NTBkTGF3eHdxc0wvcFBTOUgvbmhCQkNTRzJWbFpXSWo0L0hyVnUzMEtWTEY3UnExY3JzYytUbDVXSG56cDBvTGk1bS84eWFOUXZ0MnJWcjlKaDZ2UjVNQXpMTUtwVks5alhETUZBb0ZDYjNPM3IwS0hzZEdCaklydnZnd1lQbzJyVXJYRjFOdTMvZnMyY1ArN3BWcTFZSUR3L250U2t0TGNYTm16ZlpheDhmSDNoNzEzK2ZHeE1UQTdXNitxRUVXMXZiSm4xZENTR0VFRUlJYVNvS3ZpT0VFRUlJSVlRUVFraVREV2pSdUEydllGc1BCTmZKMkdXS2pQS0NKZ1hmV1ltbG1ObHFvR0FXdHJ6S1VueDBheC9VT2cwQTh3WGZwYXZ5VWFvdWg0MVV4cFp0Uy80REwzbDM0MldORXlKbVJCanUxUVV2KzNUalplbXJxMEtyeHFiRS8rSnM3dDBtcjlzVUozUGlCSVB2QW0zYzRTNXpRRlo1SVFDZ3M2TS9yQ1ZXdkhhbkhqNmVJMmZyaWkvSnhKeXIyeEhoSElpUlhsMFJhT0l4d1pOYjlrRktXUzZ1RjZZSTFsdUtwT2p1RW9TQkxkb2oxTmJUNERncFpiazRuaDJMMHc5dkc4eFV5SUNCWEdJQmhjUUsxaEpMS0NSV1VJZ3RjU2svRVVFMjdyeUFVVEVqd3B6Z2FFZ1pNZjU0ZU52ZzNGR3VyZEhmclMydmZHZnFlZmE0MlJvSkpWbFFhaW9FdjVlMXhlUW5JVjJWQjZXbUVuWlNPVjcwNHYrTWpENjdEbHE5RGgrMEhZTXdCMThBZ0ZxbnhiNzBHT3l0bFcyUEVFSUlNWWNsUzViZzh1WEwwR2cwQUlDTWpBeTgrKzY3WnAvSHlja0pseTVkUWs1T0RsdDI2dFNwUmdXSjZmVjZuRHg1RXR1M2I4ZWJiNzZKaUFqKzhmQkNSb3dZd2I2MnNyTENnUU1IVE9wWFhsNk9yNzc2aWpOT3UzYnRzSFhyVnV6WnN3ZTJ0clpZdUhBaHVuVHBZblNzclZ1M3NxK0hEUnNtR0h6MzczLy9HNGNQSDJhdk4yL2VYTytZMTY5ZngzdnZ2Y2RlVDVnd2dZTHZDQ0dFRUVMSVkwWEJkNFFRUWdnaGhCQkNDUG1mNHFkd3didWhML0F5ZkFIVldjUStqTnVML01wU3M4K3JCNUJRbW9WT2p2NEFnRDl6NytKdzVqVzg1TjNOYU45d0J6Kzg2aDhGSDdtelNYTXR2UEVmWHNCVWMwb3R5ME9TTWtmd0tOSW8xOWJZbVhvT2dQQ1JzNW5saFlndnlXejJOWnBLRCtCaVhpSXU1aVVpeE5ZVEwzcDFSb1JUb05IamFLY0Y5TWRibDc5QjNSeURuUjBETUR2a2VjakZGZ2I3cW5VYVhDbThqM1JWUHR4bDlualZQd295c1FYbmoxeGlBWVhZRWpLSnBjbEg0OVlRTVF6ZURoNENNU1BDaVp3NFhuMkF0UnZlQ0J6RUs3OWJrb2w5YVRHOGNqMzArREgxSEN4RkVtU1ZGeUtub2hpcndzYkRTc3pONVBkTCtpWDJlOXZXemxzdytLNG1vOTdYeVNmeFJjZkppQzE2Z0sxSko5aUFUVUlJSWNTY3ZMeThjUEhpUmZiNnpKa3ptRFZyRml3dFRYL2dZdGV1WGZqdmYvOXJ0RjFwS2ZkKzh1alJvN2grL2JyUmZrT0hEc1hvMGFNQkFDcVZDck5uejBaeWNqSUE0Sk5QUHNIbXpadmg3bTdhQXdLTklaUEpPTmRxdFJySnljbll2MzgvQUtDa3BBVHZ2ZmNlWG4vOWRVNkFYMk5jdm53WlI0NGNZYS90N094dzRjSUZYTGh3Z2RlMmE5ZXVDQWtKd1hmZmZjY3BMeW9xd3ZmZmY4OXJQMm5TSk9UbTVtTDgrUEgxcm1IMDZOSFl1M2R2NDk0QWdCVXJWaUF5MG53WmdRa2hoQkJDeU5PSGd1OElJWVFRUWdnaGhCRHlQNEVCZytjOXd6SEpyN2RnNXJncW5RWXJiLzJDTkZWK3M2MGhTWm1EVG83K1NDM0x3K1pFNDV1MlBncG52Tm95aW5lY3FER1BNdkN1eHNtY09NSGd1MjdPUWRpWmVnNVdZaWs2T2JiazFmL3hoR1M5RTNLM0pBTjNiMmZBOS8rL0R4M3ErVDU0eUJ6UTF0NEhzVVVQT09VRlZjcDZBKzhBUUNxU0lOSXBFSEFLTk1leUJURmc4R2JRY3hBeERJNWx4N0xsTHBhMldOUm1CTy9maEU2dngzK3pycU83U3hDY0xHemdiR2tESjBzYmlNRGcwenUvNFhEbXRWcGpBNVppL2hHNmxWcTF5ZXRMVitYajNXczdrRktXMi9BM1J3Z2hoSmhveUpBaG5FQ3I4dkp5WExwMENiMTc5elo1aktLaUlxU2wxWDhzdkpES3lrcVQraFVWRmJHdjVYSTVXcmR1elFiZktaVktMRisrSEY5KytTV2tVdUhqNjV2S3lvcWIyVmF0VnNQZjN4OXIxNjdGMHFWTFVWaFlDTDFlajgyYk4wTXFsU0k2T2hxN2R1M0NEei84d1BZeEpjdGVTa29LVnExYUJiMys3MGNYaW91THNXUEhEc0gyZG5aMnlNM054YTFiM0h2SGd3Y1BDcmFmTkdtUzBUVVFRZ2doaEJCaURoUjhSd2doaEJCQ0NDR0VrQ1liOGVmYXg3MkVldm5JbmZGbTBHQUVHVGhHdEVLcnhzZTM5L0V5c0lrTjVoaXJtOS9NTkVuS2JCU3JWZmpvMWkrb01CS1lOTmEzTzhaNGQ0T0lhV2llTStNNk9mb2p2aVRUNE5HbWpYSG00UjI4NWg4RkNTUG1sSHZMbmVBaGM0Q2Z3b1VYNEtVSDhFZU80YU5RbnhTcFpYbFlIcmNYQTF1MHgrdUJBOEVZK0xsb1o4Y1B2cnV2ekVGUmxjcWtvNFdiR3dQZzljREJZTURnYVBaTkFNQ01WZ1BnWkdITmF5dGlHUHd6ZUNpdlBMRTBpMWNtTjVDTnI3U0JQMThVZUVjSUljOEd2VjRQcGhudVh3eXBxcXJDODg4LzMraitLMWFzTUtuZC92MzdlVm5oSG9YcDA2Zmp5cFVyeU1xcS9qODRLU2tKLy9yWHZ6QnIxcXhtbVU4aWtVQWlrYkJIODFaVlZRRUFRa0pDc0g3OWVzeWJOdzg1T1RtSWlJakFvRUhWbVhNMUdnMHFLa3ovZno4aElRSHZ2ZmNlU2twS1RPNlRuWjNOeTNyWEhDd3NMQ0FTaVFDQTg1NmtVaW5FWWpHdm5CQkNDQ0dFRUFxK0k0UVFRZ2doaEJCQ2lNblNWUVU0WGl0cmxpbUdlb1JqV2tCL1h2bWpDdGlMZEFyRTNOQm9YbEJZalRKTkpUNk0yNHNFZ2FBaUZ5dGJ3VDVWT2syajFwSlltbzFQYnYrSzNFcmpHNDJ4UlEvd2tvL3hJMmtiNDYzQTUyQXJsZUZ1U1FiK0trakM5Y0lVcEpibE5qS2tzSnBTVTRHWS9DUjBkdzdpMVhWdzhJTy9RRmE4VzhWcEpuMHRuaFRIc20vQzJkTEc0UGZGemNxT1Y2WUhjTDBvQlZFQ1IrNmFreDU2Vk9rMHFOUnFVS2xUbzFLcmhreHNBU2RMRzA0N0JrQzBaeWVjZW5nYmFwMEc5OHNlc2tjaG02SklyZUtWdVZyeTN6Y0FsS2pMRy9RZUNDR0VQQnVLaTR0aGIyLy91SmZ4eUJ3N2RveHovZU9QUCtMOCtmUHc5L2RIUUVBQXdzTEM0T2ZuVis4WUF3Y09ORmduazhrd1o4NGN6SnMzankwN2ZmbzB4bzhmRHljbnB5YXR2YjQ1YTQ3TnJSMW81dTd1am5YcjFtSGZ2bjJZTW1WS284Yk96OC9IbkRselVGbFp5WmJObURFRGZmcjB3ZEtsUzNIdjNqMEVCZ1ppM2JwMW5DeDh5NWN2aDFLcDVQUXBLQ2pBbmoxN0FBQWpSNDdFNjYrL3pwbkwxdFlXUzVZc0FRRGN1SEdEUFRvWEFGdnU3ZTNOeVlhNFpNa1M5aGpaMnQrWGQ5NTVodzAyck8vN1JRZ2hoQkJDL3ZkUThCMGhoQkJDQ0NHRUVFSk1kcXM0RGJlS0czN00xdU4wdlNnRm1hcEMrQ2ljZVhVbGFoVStpTjJMKzJVUEJmdDJkdzRXTEc5c3hyakNxaklVVnBXWjFQWldjVHIyUHJpRU1UNlJndlY2d0dCZVBtTnNwRllRTVF4YTIzbWh0WjBYSnJmc2c2SXFGVDY3ZXdCeFRmaituc3lKRXd5K0M3UnhSenM3YjE3NUh6bFA3cEd6aGh6SnVtNHcrTTVDNERoakFMaFdlRjh3K0U2cjEwR3BxWUJTWFZIOXQ2WUNLbTBWVkpwS3FMU1ZVR21xOElwZlQxNi9zN2wzOFZQcStlb2dPNTBHbFZxMVlFQ29YR3lCRmUzSHd0L2FsUzI3VjVxTkQyLzlEUFgvdDc5V21JTFIzc0kvWTBMVUF2TzR5L2dCRmtwTmhXQmJRZ2doenk2R1lhRFg2L0h3NGNObk92Z3VQRHljellCVzE3MTc5N0JqeHc1b05CckV4OGZEeXNvSzY5ZXZOenJteXkrL3pMNE9Dd3ZqMVhmbzBBR0RCZzNDeVpNbk1YejRjRXlZTUFFS2hhTHhiOEtJMnNGMzVlWGx5TXpNUkhwNk9qSXlNdGkvWDMzMVZSUVZGWEVDMmt6aDVPU0VxVk9uWXRPbVRRQ0FNV1BHWVBUbzBWQXFsU2d2cnc3Y1QweE14THAxNnpCeTVFajg5dHR2U0U1T2hyKy9QM3IzN28welo4NGdMQ3dNbzBhTlFsSlNFdmJ2MzQvS3lrcjg4c3N2YU51MkxYcjE2c1hPWldscHlSNHBYRGRiWFVPT0dpYUVFRUlJSWFRK0ZIeEhDQ0dFRUVJSUlZUVFnL3E1dGNXc29PZWFaZXg5dmQ1dDhoaW1aTStyT1ZKMmJmaEVXRXYrenA2Um9TckFSN2QvZ1Zhdmg2MVVqZ3B0RmJSNkhmVFF3OFhTRnYzYzJtS29Semh2UEkxZWk4enl3aWF2M1JTN0hweEh1S01mV2xtMzRKVGZLazdEL293cldOUjZlSVBIbEVzc0lXWkV2SEo3Q3ptMGVsMmoxd3BVQjVrVlZaWEIzb0s3R2R6ZE9ZZ1htRmFwVStOOFhrS1Q1bXVxN3M1QkRWNURmY2NGRjZtRkF5dXZGdHpIOXZ1bmtWZFppc0lxSllxcVZDaFdxNkNISG1XYVNzRStOWVNDNzByVjVjZ29MK0NWTzFnbzBOV3BGWTVtM1lBZWdFcGJoZVZ4ZS9GSjJIaTR5K3h4cytnQlZ0M2V4M2tQOFNXWlVHbXJJQmRiQ002djFldFFxaTVIbWFZU1pkcEtKSlhtOE5vRUNoem5uRk5SWE8vN0V1SXVjMERXSS9xM1JRZ2h4UHhxanBxOWRPa1NBZ0lDREFhb21adEVJakdZaGUzYmI3K0ZUdmYzL2Mza3laTWhrVFJ1YTB3cWxRSUEzbnZ2UFU3NXJsMjdEUGFwcUtqQWpCa3pHalRQcmwyN3NHdlhMamc2T25MS1o4eVlnVmRlZVFVZUhoNE5HczlVUlVWRlNFdExRMXBhR2ljcjNmWHIxekY1OG1TRC9USXlNaG84MS9EaHc1R1ptUWxIUjBlTUhUc1dBR0J0YlkwUFB2Z0FzMmJOZ3AyZEhjYU1HUU9HWVhEOCtIRUFRRmxaR1g3NDRRY2NPWElFa1pHUllCZ0dyVnExd3V6WnMvSDU1NTlqNXN5Wm5NQzd4dHF3WVFPMmJ0M0tLLy9tbTIvdzAwOC9OWGw4UWdnaGhCRHk3S0hnTzBJSUlZUVFRZ2doaER6emNpcUtzU25odjFqUStrVUF3TlhDKy9qczdrR29OSlZZRlRZZUliYW1iMkxlS2M2QVdxZHRycVZ5YVBVNmJJZy9qTS9DSjBFcUVxTkVYWTRkS1dkd0lqc1dIbkpINHdNSWNKQWF6cEx5c0JFQlU3WHA5SHI4OGZBMmhudDE0WlFMWllTN2xIY1A1ZHFxSnMzWFZQTkNoK0ZFVGh5K3YzL2E1Q05TZTd1R0dxd3pGSENtMUZUZzEvUy9PR1hQZTNURWVOOGVXSDEzUDI0VXBwcSthQU5zcFRJc2IvY1N2T1ZPaUhBS3hKY0poMUZZVllZU3RRckw0L1pncEhjRXZrNDZ3ZnZaMWVwMU9KOGJEemNyT3p4UTVTR3J2QWdQSzRyeHNMSVloVlVxbEtwVlJvOGpibVBueFN0TFYrVTMrRDNNRFlsR3BWYU4zUTh1NEVaUjA3OG1oQkJDSG8rOHZEeWNPblVLZmZ2MmZTUUJlQ0tSaUEzZ3FtdmJ0bTJjNjdGanh6WTYrTzV4czdXMWhhMnRMWHV0MStzRmc4U0VhRFFhYk5teVJiQ3VUNTgrQUlCWnMyWTFhbDBwS1NrTjd2UGxsMSt5R2ZPKytlWWJYbjFGUlFYZWVPTU5UbGxPVGs2OXg3MnVYNytlelRMbzdPeU1uVHQzTm5oZEFKQ2JteXRZWGxCUWdJSUMvc01QaEJCQ0NDR0VQSjJmTUFnaGhCQkNDQ0dFRUVJYTZHSitJbzVrWFVlVlRvUHZrazlELy84aFJYZExNaG9VZkhjbzgycHpMVkZRbWlvZlB6MDREeGRMRy93bjVXeWpqN3l0NFdScExWaXUxbWxRVUtWczB0aEE5ZEd6ZFlQdmhKeDZhSjRqWjZVR2pucXRqV0VZdGwzZG8xRDd1N1ZGVDVkZ0hNdUt4Y21jT0tTVVBSUU1OaE16SWd4eUQ4TnJMYU1NenZOWGZwTHh0UUNZNE5jTEk3MGpBQUJMMm96Q3hvUWorT1BoYmFOOURaR0xMYkMwN1doNHk1MEFBT0VPZnZpaTQyU3NqeitNcTRYM2tWTlJqSzhTanhyc3Z5bnh2NDJlMjhuU0JxMEVNdDhaT3NxNVB0WVNLd1JZdStHRGRtT1Fwc3JIa2F6ck9KSjFIVHE5c2ZBL1FnZ2hUNUwrL2Z2anhJa1R5TXpNUkVSRUJOemMzR0JuWjhkbXhudFV0Rm90OUhYK0R6RkhNS0JRbHIzejU4L2p6cDA3N0hXblRwM1FvVU1IWGp1OVhvOWZmLzJWRThRVkZSV0ZnSUFBVGp1NVhJNlltQmhrWldYeHhnZ09Ea1pJU01qL3NYZmZBVTFkYngvQXYwa0lZUWtJSW9KR0ZFVEZBU29PSEZqM3hLMjExbHB0TFc3cmJxMktrMnFkZGJlMmFrV3J0bXFkZGMraTR0NklLSUxJRUpBbEdHWkM4djZSTi9lWG01c0p3Zmw4L3NvOTk5eHpUd2FhbS91YzU0RmNMc2UrZmZ1TW1yTk1KdFBadDNyMTZtalhyaDFUTmxnZkp5Y25WS3RXRGRXclYwZTFhdFVnRm90UnQyNWRKQ1FrR0RVUFFnZ2hoQkJDUGtRVWZFY0lJWVFRUWdnaGhCQ2RaSW9TNUJzb2k2bE95TGVBa0YrNm01b0tBQVVtbktzMGZudDZsZ202VTNueW1udFRVNWVMNmRHNGx2blUzTk15YUgvaU5iT041V3JscUxVOXBmQ1Z3UXhueGtqTXo4VFQxNm1vVmFHS3pqNVp4Ukt6WkhzRGdEMnRKeHZzMDZSaVRhYWZ0bExGSXI0UVFWV2JJS2hxRStSSzh4SHpPaFd2cFBtUVNBc2g1QXZnWW1VUEgvdXFyTExGbWg3bUpHb3RCYXZPV21DSlNYVjZvSVZ6TGFaTndPTmpVcDBlY0JaVndEK2xlSjlGZkNIbU5CZ0FMenRYVnJ1OTBBWnpHZ3pBb2FRYitEUCtZcGxMQ2dNQUR6dzRpK3lnQUpCWjlCb0EwTU90RWJTRlVqektNYjBFbmIzUW1ua3N0bkhHTjE0ZGNETGxIbUNXVHlZaGhKQTN4ZGZYRjI1dWJqaCsvRGorL2ZkZms0NXQyYklsV3JWcVpaWjVGQmF5Rnl3SWhVS3pCQUJxWnRsNzh1UUp0bS9mem15TFJDSjgvdm5ucUZldkhpdkxua3dtdzlxMWExbUJkNDBhTmNJUFAvd0FQcC9QT2MvUm8wY1JFUkhCYWYvODg4OVJ0MjdkTWo4UGRkYlcxbkIxZFVWcWFpb3NMQ3dnRUFpWTByTThIZzlyMTY2RldDeUdyYTB0cEZJcGtwS1NVTE5tVGJPZFh5d1dsM21Nakl3TUZCUndNeG1yWHUrOHZEeXQ3WFoyN0lVcGl4WXRRa0JBQUFDd011M05tREVEWGJwMDRiU1h4Y3FWSzgweWppa1NFeFBmK0RrSklZUVFRajUwRkh4SENDR0VFRUlJSVlRUW5jSmZQa0w0eTBjRyt6a0liZEMzV2pOMGMyc0VJVW9YZk1lRE1sdlczb1NyNVZaeVVqUHdEZ0RpamNqUXBZQUN4MTdjd1I5eEY4cGhWdVpuWjJHbE0wTmVEVnNYcmUwdkNyTE5kdjZ6YVpGNmcrLytleG1sOWIxNEY5Z0xiZUR2NUduU01WSjVDWDU5ZWtadm4ybzJ6dmplcHplcS9YOTJPazFEYXdRaU92Y0ZIdWFZZGtPMFJDSEhNOGxMK05oWDVlempBZWhiclJsODdLdGllZlFSSm1CT0Z5SGZBcFZFZHFna3NrY2x5d3FvWkZVQmxVVU9xR3psZ01wVzluQVIyVVBBNDJQMzg4dllrM0FGRlMxdDBjMk5tOVVuVDFhRVdFbWFTYzlEeUxlQXRjQ1MxWlpUbkcrV29FRkNDQ0Z2bm91TEM0WU5HNGFVbEJTOGVQRUN4Y1hHbFpvM1J4Q1dpbWJ3blZRcU5UbG9hdVhLbGZEMTlkVzVQenM3Ry9Qbno0ZFVLbVhhaW9xS01HM2FOQWlGUW5oNWVhRk9uVHFvVWFNR0RoMDZ4Q3JSNnVYbGhaQ1FFSzJCZDIvRHpKa3pVYUZDQlZTdFdoVnIxcXpCOGVQSEFTaXo5Ym03dThQVzFoWUFzR2ZQSG9TRmhTRXdNQkJmZnZrbFBEdzhURDZYbFpVVk0xNXhjVEYrL2ZYWE1zOS95WklsdUhYckZ2aDhQak0yQUF3ZVBGaHJmMVg3ekprenkzenUwcXBXcmRvYlBWOVNVaEljSEJ6ZTZEa0pJWVFRUWo0R0ZIeEhDQ0dFRUVJSUlZU1FVcXRoNjRLdWJuNW83MW9mSXI1UWE1LzR2SFN0QVY5SFg5eEdUL2NtckxiNkRtTFVieWpHVTBrcXpxUSt3T1gweDJVdXMycElhc0VyNU11S1lDbXdnRXd1UjVGY2lvS1NZdVRMaXBGUmxJdFlTUm91cFVlYk5Uak5IUFNWQmF0clh4VTNzN2dsVUFVOFBocFgxSjZsSkNrLzAyeHp1NWorQ0Y5N3R0ZVpCZkZDV3VsTHJMNXJpdVJTTElrNnFQZjE2KzdXQ0NNODI4RlNSNGxjcVZ5RzFZK1BteHg0QnlpelUvNGVleGFQY3BNeDNyc3JyQVRjdjhNNjl1NVkxZmhML1B6NEtPNW14elB0L2s2ZTZGdXRHUnlFTnFob2FhczNzNSs2d2hJcGVPQmhuSGNYMkZpSU9QdXZaejAxT1dpdWtxZ0NwKzFsVWE1Sll4QkNDSG0zOEhnOHVMdTd3OTNkL2EyYy8vVnIvVUhueGhDSnVQL1BxZVB4ZUJnNWNpU2lvNlB4OE9GRHhNYkdRaTVYL2g4b2xVb1JIUjJONk9ob3puRkNvUkJEaHc2RnBhVWxaNSt4QkFJQlRwOCtyWE8vZXFDaGxaVVZqaHc1b25lOCt2WHJNNDlkWE5qZjNUTXpNMkZ2YjQvMDlIVHMzcjBiQ29VQzRlSGh1SDM3Tm5idTNHbnkzSU9EZ3hFY0hNek1zMmZQbmlhUG9jMkVDUlBRcDArZk1vMnhhTkVpclFHUnExZXZ4cnAxNjhvMHRpWmRnWUhsWmVYS2xiQzN0MytqNXlTRUVFSUkrUmhROEIwaGhCQkNDQ0dFRUVKTVV0SFNGZ0hPM21qdldoL2VGZHgwOXNzdktjYUdKeWZnYUdtTFlLK09uUDJiWTg4aHF6Z1BYOVJvQTU1RzRjcGFkbFZRcTFZVmpQVHNnSnRac2JpVkZZYzcyZkhJS3BhWS9ma29BQXk5WXQ0YmFXOUNmb251RERMZmVIVkFZVWt4SHI5T2dWUXVBNS9IZzZ1Vkk0WjR0SWFidGZheXN3bDVHV2FiVzU2c0NOY3puNksxU3gzT3ZqaEpHaEx5elhldXNwREtTMHBkSmhrQW9uTmZZTlBUMDRqUFM5ZTYzMFZranpIZW5kRkVSOEFqQU9SSzg3RTQ2aUFlNTc3ZzdMTVJHSDlEL2xKNk5KN25wV05tdmI1d3Q2N0kyVzh2dE1iY0JnT3dLLzR5L2ttOENnV1VHUkliT0ppZVlVZ09PY1o0ZDBaVEp5K3QrMCtsM0RkNkxFdStCWXJsTWxUWGtoSFFVQmxmUWdnaFJKOVhyMTZWZVF4OXdYZHl1Unc4SGc5ZVhsNXdkSFJFelpvMUVSTVRnL1BuejNOS25HcVNTcVZZdUhBaEJBSUJQRDA5MGFCQkE5U3JWdy8xNjlkbkF0OFdMRmpBOURkWG1WTmpWYXBVaWJXZGxwYUdHalZxWU0yYU5VdzVXZ0FZTldvVWJHeHMzdWpjeXB1dUxJMVNxWlNWNFpBUVFnZ2hoQkFWQ3I0amhCQkNDQ0dFRUVLSVFSNjJsZURuV0FNdEszbWpqbjFWalZBNXJrZTV5Vmp6K0JqU0NuUFF3NzJ4em43N0U2OGg5blVxdnEzVEhVNldkcHo5UXI0QUxTdlZSc3RLdFFFQXovTXlFSjJiaktlU1ZEeDluWXJFL0V5REdiWU9CRTQzK1B6ZVI2K2xCU2lXeTdSbVUzTzFjc0FpWDlNeWFjUkpESmZmTmNYWnRFaXR3WGZuWHo0MDYzbktZdVQxWDlHK2NuMDBjL1pDblFwdUVPcklUS2V1b0tRWU43UGk4Ti9MS056T2l0TmFQRmZBNDZOMzFhWVk3TkZTWjBaSVFCbGN0aWp5SDlnTGJWRFYyZ21GY2lsSzVDV1FBNmdndEVKM0xTVmQ5VW5NejhTTU96c3dxVTVQTkhmbUJzYnh3TVBRR20zZ1hjRU5hNTRjUTY2MHdLVHhWVDZyM2hxMldqTGVBY0NEVndtSXprM210T3ZLMDlpM1dqTThlSldBL3VJV25IM1BkUVExRWtJSUljWklUVTFsYmJ1NXVhRnIxNjU2ajltelp3L3k4L09aYlNzcjdWbGg1ODZkaTZ0WHIrck5SS3pPd2NFQklwRUlMMSt5djIrVmxKUWdKaVlHTVRFeE9IRGdBTHk5dmJGaHd3YndlSWErYlpjdnpjeDNTVWxKZVByMEthNWR1OGEwK2Z2N28zdjM3bVk5cjYrdkx6cDE2bVRTTWF0V3JkSzdYMVhTOXNxVkt3Z0xDK08wdTdxNm1qaExRZ2doaEJCQzJDajRqaEJDQ0NHRUVFSUlJVnJaV1ZnaDJLc2pmQjA5NEdocFhFWUxpYXdRZjhaZnhLbVVlenFEYlRUZGUvVWNrMjV0d3dqUGR1amcya0J2WUorSGJTVjQyRlpDVi9nQkFPWS8ySXQ3cjU0YmVhWVBTNGxDanNlNUw5RFFzWHFaeDBvcnpOSGhFMUJqQUFBZ0FFbEVRVlNaWmF6ZnhSV2xHdk5POXJOU0gydktjYVU5QjZBTVlEeWNmQk9IazI5Q3lCZkEzYm9pcWxnNW9xS2xIYXdFUWlZclcwRkpNWEtsQlhpZWw0NlVnbXlEbjIwYkN4RTZWV21vTi9EdXdhc0VMSHQwR0JKWklVSWFERUJWYXllajU2M3YvUGtseGZncDZnQSs4MmlOUWRWYmF2MTdjck4yaEFXUGoxeHB2cGE5aHVrS3ZKUEtsU1Z3dFNuUWthbHhpRWRyRFBGb3JYV2Z0bXlBaEJCQ2lMRWVQWHJFMnZiejg4UFFvVVAxSG5QdzRFRlc4SjIxdGJYV2ZyMTY5Y0tWSzFkMGpzUGo4ZURoNFlGR2pScWhaY3VXYU5Tb0VmaDhQcDQ5ZTRacjE2N2gyclZyaUlxS1lrclVxb3djT2ZLdEI5NEJnRmpNem94Nyt2UnBQSHYyak5tMnRyYkdsQ2xUekg1ZVIwZEgxSzVkMjZ4amVua3BGeVRFeHNacWJRZWdzM3l2ZXNiQkdUTm1vRXVYTG1hZEd5R0VFRUlJK1RCUThCMGhoQkJDQ0NHRUVFSzBrc2dLQWNDb3dEdXB2QVFuVXU1aVQ4SVY1amhUejdYK3lRa2NmM0VIdzJ0K1lsUkFXZmpMUng5dDRKM0txZFQ3WmdtK081eDgwd3l6ZWI5SjVTVjRucGVCNTJZb3YvdGFXb0NGa2Z2d2s5OVF6dDlQaVVLT3Y1NWZ4aitKMTZINC96QzY2TnhrazRMdmRBV3lxU2dBN0g1K0djL3owakd4ZG5kWUNmNFhCSmhTOEFyekh1eEJyclJBYjNDZ2FweGNhVDR5aWw3RDFrS0VLbGJhU3hhcjdIeCtFWW41bVZyM3BSYStnZ0l3bURWVDViVzBBREd2VXcxM0pJUVFRclNReVdTYzREaFBUMCtEeDZtWFZBVjBCOTgxYmRvVWJtNXVTRWxKZ1Vna2dwdWJHenc4UE9EbDVZVmF0V3FoVHAwNlNFNU94cmZmZm91REJ3OENBRmFzV0FFL1B6L1VyRmtUbjMzMkdYSnljaEFSRVlIdzhIRGN2WHNYRFJvMGdMKy9meW1mc1htNXVyckN6czRPRW9rRUFCQVhGOGZzNC9GNG1ERmpScmxrakFzUEQwZDRlTGpaeHlXRUVFSUlJYVE4VWZBZElZUVFRZ2doaEJCQ2RQb3Q5Z3pxTzRyaHJLVWtMQUFVeWFVNGsvb0FCeEt2STdOWVV1Ynp4VXJTTVBmQkh0UzFyNHArMVpxaHFaTVgrRnF5ZitUTGl2QkgzUGt5bis5OWR6bjlNVHE0MWtmamlqVkxQY2IxekZnY2YzSFhqTE1pZ0RLYjRJOFA5Mk94MzJkTU9kdTB3aHlzaXY0WFQxNm5zUG8rem4yQmpxNE5qUjc3cVpGQmFSRVpUNUJTOEFxejYvZURzNmdDMG90eU1lL0JIbVFYNXdFQWNxVUZrTWdLa1ZyNENxa0ZyNUJTOEFxcGhhK1FWcGlEaktKY1pCWkpJRk9VQUZCbXdsemtPeGcxYkYyMG5pdjg1U01jVHRJZHhKa3ZLOExEbkVRMGNCRHI3S1B1ZE5vRGd5V2xDU0dFRUYwdVhMaUE3T3hzVmx1VEprMzBIcU5RS0ZCWStMOUZKQUtCQUphV2xweCtCUVhLc3UzejVzMkRVQ2hFcFVxVnRHYXIwd3prS3lvcVlvNEZBRXRMUzdScjF3N3QycldEUkNKQllXRWhDZ29Ld09QeGRKYTcxVlJTVW9LY25CdzRPUmtmeEc4c0x5OHYzTHQzajlNK1pzd1lCQVlHbXYxOGI1TjZoanRkbGk5Zmp1WExsM1BhSjAyYWhLQ2dvUEtZRmlHRUVFSUllVTlROEIwaGhCQkNDQ0dFRUVKMHlwTVZZWFBzV1h6djA0ZlYvckl3QnlkVDcrTlV5cjFTWmJvekpEbzNHVXVpa3VFaXNrZkhLZzNRMXFVZTNLei9sM1ZyYitKVnZES3laT1pyYVlIaFRtWlFRYWc5TTBwNVVrQ0JaWThPWTJ5dExtaGIyY2VrWTR2bE1oeE92b20vbmtjd0dkaUllVDJWcEdKRHpDbE1ydE1ENFM4ZllkUFQwOGpYa3JVdU1WOTd5Vjl0WWlWcHVKNzExT2orei9KZVlzYmRQekhPdXd1MnhwMUhlbEV1czY5SUxzV3dLK3VOR2tjaUs4UzhCM3NSNmpzWVlodG4xcjdiMmMrdzdza0pnNStpUCtJdTRFZmZ6MWlaK0xSNThqb0ZleE4wbC9JamhCQkM5Q2t1THNhMmJkdFliV0t4R0I0ZUhucVBLeWdvZ0VMeHYvL05kR1c5NjkyN2Q2bm1OWHYyYktQNjhmbDhuRHg1MG1DL1o4K2VZZm55NWVqV3JWdXA1NlNQb3lNMzQyMy8vdjNSdjM5L0FFQkVSQVF5TXpQTldvcTFWYXRXR0RSb1VLbVBkM2QzTjZtL1RDYkR5NWN2UzMwK1FnZ2hoQkJDQUFxK0k0UVFRZ2doaEJCQ2lBRlhNMkx3NEZVQ3ZDdTQ0WHJtVTV4N0dZbjcyYy9mU0xoV2VsRXUvbm9lZ2IrZVI4REx6aFhObld2Qnk4NFYveWJmTm5xTUw2OXVLTWNaL3MrQndPbHY1RHlhQ2t1aytQbnhVUnhJdW83V0xuWGdiZWNHQjBzYmlQaENxSkt3S0JTQVZDRkRucXdJTHdxeUVaMmJqT3VaVDVIN2hnSVRQMmIvdll4Q2NrR1czbXgxU1RwS3Rhb3Jra3NSL2pJYTI1LzlCN25DdEwrKzdPSTgvUGp3Z0VuSGFKTXJ6Y2VDQjN1eHBOSG5jQkhaQXdCT3B0ekQ3N0ZuamNwU0Z5ZEp3OHg3T3pHNGVpdlVkeENqZ3RDYUtVTmJVRktNRndYWnVKeitHUCsrdUEycFhGYm0rUkpDQ1BrNC9mYmJiMGhMUzJPMUdaT1pMQzh2ajdWdGEydHIxbm1aaXlxNDhPKy8vNFpNSmtPelpzM01PbjVXVmhaKy92bG5YTDE2bGRYdTRlR0JNV1BHTU51M2I5L0dvVU9Ic0hYclZ2VHUzUnVuVDU4dTg3bHpjM01SR3h0YjZ1TmpZMk1SRUJCZ1ZFbmNlZlBtNGM2ZE94OWNGajlDQ0NHRUVQTG1VZkFkSVlRUVFnZ2hoQkJDREZvUi9TOEtTNHBSWElxQW1JYzVpZmc5OW15WjV4QXJTVU9zSkUzbi9tTXY3dUJHVnVsdjFwWFY2c2ZIT0cwWlJhOE5IcmM0NmdBc2VQd3luejgrTHgzeGVlbGxIb2VZbjZFeXNSSlpJWlkvT2d3K2p3OEZGSkFyRkNoUnlDR1RsNkJZTGtPdXRBREpCVm52UkJuV3pHSUo1ajNZaXlsMWVtQnZ3bFdULythZTUyVmcyYVBENVRRN1FnZ2hIN3RqeDQ3aDBLRkRyRFpuWjJmMDdOblQ0TEdabWV4Z2VIdDdlNjM5V3JSb29YTU1pVVNDaHc4ZjZqMFBqOGVEcjYrdnp0S3lmTDcrNzRYLy9QTVBLME9mdVRLM3lXUXlIRDE2RkdGaFlYajltdnNkTmlFaEFaR1JrV2pZc0NFQUlDWW1Cb0R5T1VkR1JwcGxEcEdSa1dVZXk5WFZsUlY4SjVQSmNQLytmVnkrZkpuVkx5SWlBZ0FnRkFwMUJnNnFsNk9kTVdPR1diUDhFVUlJSVlTUUR3Y0YzeEZDQ0NHRUVFSUlJY1NnWENOTHZHcnpQQzhEei9NeXpEZ2I3VzVuUHl2M2MranozOHVvVWgwWDh6ckZ6RE1oNzZPSWpDZHZld3BHU3luSXhuZDNkNzd0YVJCQ0NDRXNodzhmeHZyMTNITHF3Y0hCRUlsRWVvK1Z5V1RZdDI4ZnEwMVg4RjFvYUNpbkxTTWpBMGVPSE1IQmd3Y056bE9oVU9EWnMyZm8yN2N2dW5idGlzcVZLeHZzcjI5YkxpOTdjSDVpWWlKQ1FrS1FuSnlzZHg0TEZpekEvUG56VWFOR0RUeDU4ci92THZYcTFkUGEvMjA3ZlBnd05tL2VqSUlDeXZaTUNDR0VFRUxLRHdYZkVVSUlJWVFRUWdnaGhCQkNDQ0dFa1BkU1VWRVJmdm5sRnh3OWVwU3pyMjNidHVqWXNTT3ovZno1YzN6MzNYY1FpVVFRaVVTd3NMQ0FRcUZBYW1vcXAreXNvYUM0ckt3czNMaHhBK0hoNGJoNTh5WXJDTTdGeFFWOSt2VEI1czJibWJaQmd3YmgxS2xUeU1uSlFXNXVMclp2MzQ0ZE8zYWdZY09HQ0FnSWdMKy9QMnJXckFrZWo4YzZUM3E2OXN6R1FxRVF3NGNQeDZCQmcvVE8weGhWcWxUaEJNczVPRGhneG93WldMVnFGYkt5c2dBQU9UazVtREpsQ3F5dHJTR1QvUzhqdHIrL1B3Q2dzTEFRTDErK2hLV2xKU3M0ejFoQlFVR1lOR21TU2Nla3BhWGhpeSsrMExwUElCQVlETHlUU3FVb0tTa3hlQjY1WEs2M24wQWdNRGdHSVlRUVFnajVNRkh3SFNHRUVFSUlJWVFRUWdnaGhCQkNDSGt2M2JsekI4ZU9IZU8wZTN0N1k4YU1HYXkyNnRXclF5YVRNY0ZrK2pScjFvelRGaDBkamFOSGp5STZPaHJQbnovbkJLenhlRHgwN05nUjQ4YU5RMUpTRW10Zml4WXRNR2pRSUt4ZnZ4N2g0ZUVBbE5uaDd0Ky9qL3YzN3dNQTdPenNVTHQyYmZUcjF3OEJBUUVBZ1BQbnozUG00ZW5waVI5KytBRTFhdFF3K0R5TUlSUUtNWGJzV0lTRWhBQlF2azZob2FGd2MzUEQ1TW1UTVcvZVBOWnpWUTlvYzNKeWdxK3ZMd0JsSUZ0d2NMRFdiSHkydHJZRzU1R1FrSURqeDQrYk5QZmMzRnlkK3p3OVBiVzJ1N3E2b2xtelpxaGR1elpXclZxRlU2ZE9HVHpQeXBVcnNYTGxTcDM3ZFpXdUpZUVFRZ2doSHo0S3ZpT0VFRUlJSVlRUVFnZ2hoQkJDQ0NIdnBZQ0FBSHo5OWRmWXNtVUwwK2JwNlluRml4ZkR5c3FLMVpmSDQ2RmV2WHE0ZXZXcTNqSDkvZjNScGswYlRydXpzelBPblR1SDR1SmlyY2VNSERrUzN0N2VPc2V0V0xFaVFrSkNFQjBkalQvKytBTzNiOTltN1pkSUpMaHo1dzRtVEpqQXREVnAwZ1JDb1JCU3FSUUEwTHQzYjR3Wk13WkNvVkR2Y3pCVlFFQUFmSHg4VUsxYU5Yejc3YmZNYTlleVpVdk1tVE1IUC8zMEV6TUhkVU9HREFHZnp3Y0FWS2hRQVQ0K1BuajQ4Q0duWDUwNmRRek9RVDBRMFJ4VW1RUjVQQjdxMTYrUFZxMWFvVVdMRmhDTHhRQmdWQkFtSVlRUVFnZ2hobER3SFNHRUVFSUlJWVFRUWdnaGhCQkNDSGx2ZmZiWlowaE1UTVNwVTZmZzcrK1BrSkFRblpuV2ZIeDh0QWJmMmRyYXd0M2RIYTFhdGNLZ1FZTTQ1VjhCWlRuWm9LQWc3TisvSDRBeVUxMkhEaDNRdTNkdmVIaDRHRDNmdW5Ycll1blNwVWhNVE1TUkkwZHc3dHc1NU9Ua0FBRGF0R25EQkljQnlneCtvMGFOd3FaTm16Qmx5aFIwNmRMRjZQT1k2c2NmZjBTRkNoVTQ3VzNidGtXZE9uWHd6ei8vNE02ZE8waE5UWVdOalEzNjl1Mkx2bjM3c3ZyV3ExZVBGWHpINC9IUXVYTm50R3JWcXR6bXJZdVZsUlhtejUrUGhnMGJhbjFlaEJCQ0NDR0VtQU1GM3hGQ0NDR0VFRUlJSVlRUVFnZ2hoSkQzMnVUSmsrSGo0NE9lUFh0cURaeFRHVEJnQURwMzdndytudytCUUFBTEN3dFlXVm5Cd3NLNFcyWURCdzZFWEM1SHExYXQ0T3ZyQzRGQW9MV2ZoWVVGN08zdFdkdWF4R0l4eG8wYmh6Rmp4aUFxS2dwWHIxNUZZR0FncDEvZnZuMVJ2MzU5dlZuMXpFRmZnSnFycXl2R2pSdG5jSXlCQXdlaVJZc1dzTEN3Z0xXMU5WeGRYZldXbksxZnZ6N3p1SFhyMWhnMGFKQkpjODdLeXNMQ2hRdVpiYzNub0Mvb3o4bkppY3JGRWtJSUlZU1FNcVBnTzBJSUlZUVFRZ2doaEJCQ0NDR0VFUEplRXdxRkNBb0tNdGhQSkJMQnhjV2wxT2R4Y1hIQitQSGpEZmJ6OXZiR1AvLzhZOVNZZkQ0ZkRSbzBRSU1HRGZTT1o0cTNGVlRtNU9RRUp5Y25vL3V2WHIyNnpPY3I2eGlFRUVJSUlZU1VCZjl0VDRBUVFnZ2hoQkJDQ0NHRUVFSUlJWVFRUWdnaGhCQkNDSG5mVVBBZElZUVFRZ2doaEJCQ0NDR0VFRUlJSVlRUVFnZ2hoQkJpSWlvN1N3Z3BsZWZQbnlNaElRSDE2dFdEczdNejA2NVFLUERpeFF2RXhjVWhMaTRPdnI2K2FOeTQ4VnVjNmJ0TkpwTWhJU0VCOGZIeHFGKy9QbHhkWGN2MWZFK2ZQb1ZZTElaSUpDclg4eFFYRjZPZ29BQU9EZzdsZWg1VHhNWEZvVUtGQ3FVcUtmSDY5V3ZjdjMrZjJhNWV2VHJFWXJIZVk2NWZ2dzZwVkFvQXNMZTNSOE9HRFUwKzc0ZElKcE1oTHkrUDJkYjNHY25LeW9KVUtvV1RreE9FUXFGUjQwdWxVcVNtcGpMYmh0Nm5zcUxQQmlHRUVFSUlJWVFRUWdnaGhCQkNDQ0dFZkx3bytJNFFZaktGUW9IbHk1Zmo4ZVBIQUFCWFYxY3NXN1lNN3U3dWtNdmxtRFZyRmw2OGVBRkFHWWl5ZWZObThIZzhvOGRQVGs1R2JtNXV1Y3dkQUh4OGZNcHRiRlBzMjdjUG16ZHZSa2xKQ1FDZ2YvLytHRHQyTEtlZlFxRmdCU3ZwSWhBSVlHMXR6V21YU0NRNGV2UW96cHc1Zy9qNGVBd2ZQaHhmZlBGRjJaK0FEZ3FGQWovOTlCTWlJeU14ZGVwVUJBUUVsTnU1VFBIenp6OGpPam9hMWFwVlE1TW1UVEIrL0hqdytjWWxnUDM5OTk5eC9QaHhabnZqeG8xNis5KzlleGV6Wjg5bXRyLzQ0b3VQT3NEcTNyMTc4UFgxQlkvSHc4V0xGN0Y0OFdKbTMrblRwd0VBMGRIUmNIVjFSY1dLRlpsOXYvenlDeTVjdUFBQWNITnpRMWhZbU1GL1N4SVNFakJtekJqTytBRHc5ZGRmbCtsNWJOMjZsZE5HbncxQ0NDR0VFRUlJSVlRUVFnZ3BtL3o4Zk1URXhPREpreWNvTEN6RXNHSEQzdmFVakVZTHRNdEhUazRPTGwyNkJFZEhSemc0T01EVjFaV1RYRUdoVUNBOVBSMlZLMWN1OC9uUzB0SmdaV1gxUnBOS1NDUVM1ckd0clMzci9vZStmZG9jT25TSWVWeW5UaDNVclZ0WFo5L0hqeCtqc0xBUUFGQ3BVaVZVclZyVjVMbXJGQllXNHU3ZHUwYmRDN3gvL3o2cVY2OE9SMGZIVXA5UEY0VkNnVnUzYnFGcDA2YWNmU2twS2JoNTh5WTZkdXdJR3hzYnM1K2JFRUlBQ3I0amhKVENvVU9IbU1BN0FLaGF0U3JjM2QwQktBUEFQdnZzTTZ4YXRRcUFNaEFtUER3Y24zenlpZEhqYjlteUJSY3ZYalR2cE5Xb0IrTUFRR3hzTEN0WXB6elBwYTVEaHc3WXVuVXJFM3gzL3Z4NWpCNDltaE1RbHBLU2d1SERoeHM4bDYrdkwxYXVYTWxwbDh2bDJMbHpKd29LQ2dBQWUvYnNRWThlUGVEazVJVEhqeCtYNnJYKzVwdHZ0TFlyRkFxc1dyV0tHVE1rSkFSQlFVRVlNMllNUkNJUjl1L2ZiL0s1M056YzBMSmxTd0RLMThnVWxwYVdhTjI2TmJLeXNwalBiRkpTRWlwWHJteDA0TjNObXpkeDRzUUpadHZCd1FGWHJsekJsU3RYT0gyYk4yK091blhyWXR1MmJhejJWNjllWWZ2MjdaeitYMzc1SmRMVDAvSDU1NS9ybmNQQWdRT3hiOTgrbythcnphSkZpMWdYUHAwN2R5NzFXSnI0ZkQ1T25qeXBkZCtqUjQrd2FkTW1QSHo0RUVPSERzV0lFU08wOXBOSUpKZzNieDZLaTRzeGN1UklCQVVGUWFGUTRNNmRPMHdmYjI5dms0SjR0VWxNVEN6VDhabyt4TThHSVlRUVFnZ2hoQkJDQ0NHRXZFbVBIei9HeElrVG9WQW9BQUE4SGcvZHVuVXJWUlViZGRPblQ0ZTd1enRhdEdnQmYzOS9XRmxaNmV3YkhCeU0rUGg0Wmx2ZnZSMU50RUM3OU1MQ3dwQ2ZudzhYRnhlNHVibWhkZXZXekw3YnQyOWo5ZXJWelBhbm4zNks0T0JnWmxzdWwyUFZxbFg0NzcvL01HUEdETFJ0MjdaTWMvbisrKytSbkp3TWtVaUVSbzBhSVRRMHRFempxZCtIV2JwMEtabzBhY0xwMDY5ZlArYnhybDI3V0o5NWZmdTBXYjkrUGZONDJMQmhlb1B2bGkxYmhvU0VCQUJBNzk2OU1YSGlSTDFqNjNMLy9uMnNXTEVDS1NrcG1EeDVNbnIyN0ttemIyNXVMdWJQbjQrU2toSjgrdW1uR0Rod29ObXFkRDE0OEFBYk5teEFiR3dzWnM2Y2lZNGRPN0wyNzltekIvLysreTkrLy8xM2RPellFUU1HREVDMWF0WE1jbTVDQ0ZHaDREdENpRW1lUG4ySzMzNzdqZFYyKy9adHZjRThvYUdoQnIra2J0MjZ0ZHpMUTc1dHZYcjE0clRKWkRMbWNYWjJObnIzN3MwS01PclNwUXNHREJoUXB2UGEyOXVqZCsvZStQdnZ2d0VBQlFVRjJMRmpCeVpObW9TNHVEaW0zUlRhZ3U5a01obFdyRmlCczJmUHN0clQwdElnRUFnQUtET1ptYXBGaXhaTThKMTZ4alJqMk52Ym8zWHIxcmg2OVNwejRRNEFQWHIwTU9yNCtQaDRMRm15aEhWc1RrNE9kdXpZb2JXL2c0TUQwdFBUOGZEaFExYjd2Ly8rcTdYL2wxOSthZFE4M2xlUEh6OW1Yb3VkTzNlaVZxMWFuRDRLaFFMTGxpMURWbFlXQUNBbUpnWUE4T3paTStUazVERDlXclZxOVFabWJEejZiQkJDQ0NHRUVFSUlJWVFRUWtqWjFhNWRHODdPenNqSXlBQ2cvTTM0N05teitPeXp6MG85Wm54OFBPN2R1NGQ3OSs3aCtQSGo2TmF0RzZaTm13YUpSSUxjM0Z3bW9VUlowUUx0MGlzdUxzYWVQWHRRWEZ3TUFHalNwQWtyK083Um8wZXMvdlhxMVdNZUt4UUsvUGpqandnUER3ZWdmQTVEaGd6QlYxOTlWYXBGL0FrSkNVaE9UZ1lBRkJVVndjdkx5K1F4akZGY1hNeFVEdE9VbEpTa3N3cVc1ajZ4V016Y2R5c051VnpPUERZMlVZV21vMGVQWXMyYU5jdzlralZyMXNER3hnYnQyN2ZYMm4vTGxpMTQvZm8xQUdEYnRtMDRkZW9VZnZ2dE4wNEEzbzBiTnpCcjFpeWo1M0g2OUduRXhNUWdOallXZ0RJSTBkL2ZuOG11bDUyZGpWT25UZ0ZRM2g4OWR1d1lnb0tDVEh1eWhCQmlCQXErSTRRWUxTTWpBL1BuejJkU1lSUFRxRkk0NjFOVVZNVGFOdVcxcmxTcEV2TjQ5T2pSaUl1TFk3YjM3ZHVIQXdjT01CY3hKMDZjd0pBaFE0d2UyNUM4dkR3c1dMQ0FsYWtNQUJvM2JveDU4K2JCd3VMdC9uZWorbUlOS0ZmTnhjVEVzRjRmZGRXclYwZkhqaDN4NU1rVHpKNDkyNlFTeUttcHFad0w1L0pnYVduSlhCQ3BmNjZFUWlGendXWE01ODBjaEVLaHpuMTkrL2JGMWF0WGNldldMUURBc1dQSE9JRzZjWEZ4dUgzN05nRGxEeE9xMHJCWHIxNWwrdkI0UERnNk9uSXV0Z0hBMmRtNVZDbmxOMnpZZ05xMWErdnRFeGtaaVNsVHBuRGE2Yk5CQ0NHRUVFSUlJWVFRUWdnaDVzSGo4ZENtVFJzY1BIaVFhU3RyOEowcUtFdEZGZFIxNmRJbHJGeTVFczdPenZEMTljV1lNV1BnNU9SVXFuUFFBdTJ5ZWZEZ0FYUFBDZ0FhTldyRTJxOHYrSTdINDZGeDQ4YTRlUEVpOC9ydjNyMGJxYW1wbURGamh0NzdGdHFjTzNlT3RkMmxTeGVUampkV1ltS2l6a3BjMzMzM25jN2pOUGNaa3dsUEgxVkZMcUQwd1hlQmdZSFl1M2N2RTdTb1NyUmdhMnVMNXMyYnMvcEdSa2F5c2tNQ3lzKzN1VExmOWVyVkMvdjM3MGRhV2hva0VnbCsrKzAzNWpWVEQvQUVsUGV0eWl1NGtoRHljYVBnTzBLSVViS3pzekZ6NWt5a3BhV3gycmR1M2NycG01R1J3Zm9pT0hyMGFMUm8wVUx2K0c1dWJqcjNHWnZlV3ozQXFuYnQycWhSb3dZQVlPSENoWHBMcTFhc1dCSERoZzB6Nmh5YUNnb0tjT0xFQ1Vna0VzNCtIeCtmVW8xcHlNOC8vNHdHRFJyZzl1M2IrUDc3NzVsMmZTczFIQndjMExselp4dzllaFNBTWt2ZDd0MjdEUVlmR1NNaElRSHo1OC9ubFBSczJiSWxRa0pDVEw3SU1iZkV4RVRXeGF4Q29kQ2I3YTlGaXhabzFLZ1JwazZkeWdxR0hEMTZORDc1NUJQTW5Uc1hUNTgraGJlM04xYXRXc1ZLVmI5Z3dRTFdaMkgwNk5ISXlzckMzcjE3QVFEOSsvZkgyTEZqV2VlenQ3ZEhTRWdJQU9EZXZYczRmUGd3czAvVkxoYUxXU3ZYUWtKQ21KVm82c0Zza3lkUFppNEs5V1dqMUN6L2V1SENCVlpLL2VIRGgrdGNIWGJnd0FGV1JycEJnd2JwUEE4QVRKZ3dBVk9uVHNYdzRjUFJvMGNQWExod2diWGZ5OHNMNjlldlIyaG9LSVlQSHc0SEJ3Y0F5aDlCVkJRS0JXYk9uS2wxL0lFREIyTDA2TkhNMy8vTGx5OVorMCtkT2dXQlFNQkpNMTVhbVptWkgvUm40MDFSWGV5V3RaUXdJWVFRUWdnaGhCQkNDQ0hrM1pTWW1JaGp4NDRaMVRjMU5aVzFIUjhmajNYcjFzSFMwdExnc2YzNzkrY0VJcW5mRTdLeHNZRy92ejhBSUNvcUNvRHlkOTRMRnk1Zzh1VEpSczFQRXkzUUxydUlpQWpXZHRPbVRabkgrZm41ZVBMa0NiUHQ1dWFHaWhVcnN2b0hCUVhCMnRvYXk1WXRZeks1eGNURVFDS1JjUHFhK3B1NDVqMFVZd3dlUEZocjFhaTNMVFUxbFJQd21aK2Z6enhPU2tyaVZMUlMwWGRmeGQ3ZUhxR2hvWmc0Y1NKejcwTW1reUUwTkJSLy9QRUhuSjJkQVNpVGppeGZ2cHdWcE5xL2YzK3ozYk1CbEovdEFRTUdNQ1dmMDlMU0lKUEprSjJkemJxdjR1enNqT0hEaDV2dHZJUVFvbzZDN3dnaEJpVWtKR0RXckZtY3dEc0FyT0FTWFcyV2xwWmErNmxVckZqUkxKblJsaTlmemp3ZU5Xb1VFM3huaUpPVGs4a3JpR1F5R2Y3OTkxOGNPWEtFRTNoWHVYSmxmUFBOTjV6VXlxZFBuMFpKU1FrT0h6Nk1IVHQyWU9iTW1helZId3FGQWw5OTlSWDRmRDU2OWVxRkxsMjZ3TmJXVm1jS2F2VWdKazlQVHpSczJGRHZuQWNNR0lCang0NUJKQktoWmN1V2FObXlKWm8zYjQ3dTNic2JmTDdCd2NHczRDeVZxS2dvekp3NUV3VUZCYXoyN3QyN1k5S2tTWnkwMThZR1V1cWk3WGlKUklKKy9mb3gyNnJnUkpWZmYvM1Y1UE00T3p2am0yKyt3WVlOR3dBb0E4d0dEaHdJaVVUQ1BOZVltQmlzV3JVSy9mdjN4NkZEaHhBWEZ3ZFBUMCswYmRzVzRlSGg4UFB6dzRBQkF4QWJHNHZEaHcranFLZ0krL2Z2UjRNR0RSQVlHTWljU3lRU29XM2J0Z0M0Rjd5cWRuTWJPblFvYXpzbUpvYjEvZzRkT2xSclVOVDU4K2RaZ1hkaXNWaHZ5bnYxQzlyVnExZGo5ZXJWZXZzc1hMZ1E4K2ZQUjYxYXRaanlzOFpTLy92WGJMZXlzakxiaGR5SC90bDRVOUxUMHdHQVNmMU9DQ0dFRUVJSUlZUVFRZ2dwZitvWm9NcGJhbXBxbWNxaHFnZk42Tk8rZlh0VzhOMlRKMDlZdjNlM2J0MmFTUktnQ3I0RGdKbzFhOExHeHNia2VkRUNiZk5RTDgxclpXV0Z3c0pDUkVaR0FsRCt4cTVlR3RYVjFaWFpwODdWMVJWOSsvYkYvdjM3WVdWbGhSRWpSaUE1T1puSnh1YnQ3VzIyN0dyR3lNbkowZm8zbHBPVGcvVDBkQWdFQXVaOUE1VGxjbFVtVDU2TUNoVXFHTFhQM3Q3ZTZEazlmUGdRUC8zMGs4NzkxNjlmeC9YcjE3WHUwN3l2b3BtRUExQm1zRk1GdmRuWjJXSDA2TkhJejg5bkF2ejI3OS9QdXMvcDRlR0I3dDI3YzhZU2k4VUFsQmtRbHkxYnhrcnlzbXZYTGdES1FFSE5kcGxNaHN6TVREUnUzQmcyTmpibzFhc1hnb0tDa0ptWmliQ3dNTmI3TVdEQUFMeCsvUnF2WDcrR3E2dXJ6dGVFRUVKS2c0THZDQ0VHUFh6NFVHdmdIUUM5Z1RjcTY5YXR3N3AxNjNUdU42YjhvM3JBanpHS2lvcVFrNU1EYTJ0cms0NHpSS0ZRNFB6NTgvampqejg0SzdHc3JhMHhaTWdRREJnd1FPdHFMTGxjanNtVEp5TTZPaG9Bc0dUSkVtellzQUh1N3U0QWxNRjBxZ3VDalJzMzR2TGx5MWl4WW9YV2VjaGtNdGJLcmY3OSt4dWN1MWdzeHJKbHkrRGo0Mk8yaXcwdkx5OTRlSGd3ejRuSDQySGt5SkVZUEhnd0xsMjZoR2JObXIzUkN4dE5yMTY5MHBteTNaQytmZnZpeFlzWGNISnlZdExiMjluWllmNzgrWmc0Y1NJY0hCd3dhTkFnOEhnOG5EbHpCb0N5L082ZmYvNkpFeWRPSUNBZ0FEd2VEN1ZxMWNLVUtWUHc4ODgvWTh5WU1hemdxdEphdTNZdGZ2dnROMDc3bGkxYjhOZGZmNWs4bnViRjRJc1hMMUMxYWxWVzI2dFhyNWlBTTBENVhrK2VQTGxjTWh1cVo3RXNMK1BIankvMXNSL1RaNk84eE1YRmdjL25HeDBrVFFnaGhCQkNDQ0dFRUVJSUtSc0hCd2RrWkdTODdXbVV1NU1uVDdLMk8zVG9BQURJeXNyQzgrZlBtWGFSU01UY1AzajkralhyR0czM0ZTcFhyb3ptelp2VEFtMHpVUzNRQnBUUGJlclVxVHI3M3IxN0YzZnYzdFU3WG1GaElVSkRRMWx0VzdkdVpZSzYzb1E1YytZdzk4dlVMVjY4bUhtc0swbEY4K2JOZFphUzFiZnZUZnI2NjYvMTdwZElKRmk1Y3FYZVBzK2ZQMGR3Y0RDbi9jU0pFeEFJQkJBS2haek1oYXJubnBlWHgybFBURXhremV2dnYvL1dXZjNxdDk5K1krNmZsRFZaQ0NHRWFLTGdPMEtJUVowN2Q4YWZmLzdKS2VmNEpnMGNPTkNrL21GaFlRZ0xDK09zRWlxTEd6ZHVZTXVXTFlpTmpXVzE4M2c4ZE92V0RTTkdqSUNUazVQTzQvbDhQcnAxNjhaODhaWklKRml5WkFuV3JGa0R1VnlPSFR0Mk1IMHRMQ3d3YnR3NG5XUGR2SG1UV1NGVnNXSkY1dUxSa0VhTkdoblZ6MWdpa1FnTEZpekEyTEZqVVZSVWhKa3paeUlnSUFEaDRlRll0R2dSWEZ4Y0VCd2N6TWtDK0ticzNidVh0Zm9zT0RnWW4zNzZLYlA5enovL01KbnhuSjJkV2NGSjY5YXRZMWFSYmRteWhUTjJZV0VoNXoxS1MwdlR1MkpzelpvMVdMTm1EUUNnVXFWSzJMMTdkeW1lRmZ1aVZGMVdWaGF5c3JKTUhrLzlOUUtVSzVFbVRweklhbHUzYmgwckNMWmJ0Mjd3OWZYVk82N21SVzFTVWhJcnRiaTJQbFpXVnF3ZlIxcTFhb1VGQ3hZdzIrUEdqV095NGsyWU1BRjkrdlRSTzRmeThERjlOc3JEeTVjdmNmUG1UUVFFQkpnOVFKb1FRZ2doaEJCQ0NDR0VFS0pkclZxMThPREJBeFFVRkh5d3Y4dEpwVktjUDMrZTFkYWtTUk1Bd0owN2QxanRqeDQ5d3NSRHNMSUFBQ0FBU1VSQlZLTkhqN1NPby9xdFZsM1RwazJaYWthMFFQdjlNbXpZTUszdE4yN2NZQVhMZGVyVUNXNXVicVU2UjRNR0RYRHYzajJEL1FvTEM1bXNmN05teldMYU5UUDc2ZG9YR0JqSVZCUFRkYzloeDQ0ZDJMRmpCMnh0YlRuM2VnZ2hoSlFQQ3I0amhCaGtZV0dCb0tBZzdOeTVFMTVlWHF5MDNOcFdCcVNscGVHTEw3NWd0bWZObXZYV2dxL01TZjJMcmtyanhvMHhac3dZZUhwNkdqVkd6NTQ5Y2VuU0pkeThlUk1PRGc3bzFxMGJlRHdlRGg0OHlFcXhQR1RJRUwxakhqdDJqSG5jcDArZmNzaytaaXduSnlmTW5Uc1hEZzRPcUZhdEdwS1RrN0ZxMVNvQXlrQ2d4WXNYUXk2WHc4ZkhwOVRuRUlsRWNIWjJSbnA2T3F1ODZNS0ZDM1VlazV5Y2pJTUhEN0xhTkV2NHFxL3lxMXk1Y3Fubjk3N0x6YzFsYlo4OGVSSWpSb3hncFRFUER3OW45VGwrL0RpT0h6L09hbHU4ZURHYU5XdkdiRy9kdWhXQU12QnIxYXBWV2xPU3o1MDdGM0s1blBtOFIwUkVzREp0YXE1dzB2V2VxZjR0aW8yTnhaZ3hZemp0bWx4ZFhWa1pLdlB6ODVHWm1jbHN2OG5WY0IrVHg0OGY0K3paczNCeGNVR0xGaTNlOW5RSUlZUVFRZ2doaEJCQ0NQbG9ORy9lSEZGUlVUaHo1Z3g2OWVwVjd1ZHIxcXdaNS9mWkw3LzhFaWtwS2N6MjJyVnI5ZDQ3T0hYcUZPdWVBSS9Idzg2ZE8zVm1BVHQzN2h3bml4MmZ6d2VnRExReUYxcWcvWDc1OHNzdk9XMXBhV240NTU5L21HMXZiMjk4OTkxMzRQRjRyUGVwWGJ0Mm1EMTd0bEhuK2VPUFB3ejJ5Y25KWVdYQ005V0JBd2RnWjJkbmRQK09IVHR5eXNjR0JRVXhTUmxHang3TkpFRFIvSHQ3Vjd3TFpaSUpJY1FRQ3I0amhCaWxSNDhlYU5ldUhmNzc3ejlXOEoweFgzZ1dMMTZzOTR1a01XVm4zMFVMRml4QXExYXRqT283ZGVwVUpsdFhTVWtKQUdXd3o2Ky8vb3BmZi8yVmszbHN6NTQ5Mkx0M0x3QmcwNlpOckgxWldWbTRmdjA2QUdWUVd1L2V2Y3YwUE15aGZ2MzZBSlNwMmVmTW1jTksvZHlzV1ROMDZOQUJYYnAwS2ZYNGpSczN4ckpseTFCWVdNaGFuU2FUeVhRZXMzcjFhazQ1MWZqNGVOYTJlcENYb2VBN2N3UmpaV1JrTUdubjFha3VlRFZUWnF2YU5TK2tGaTFhaElDQUFBRHN2OEVaTTJZd3I3TXBGeU9hcFFhS2lvcHc0TUFCclJla3BpZ29LTUN4WThmdzU1OS9NcGthZVR3ZUsvdmR3b1VMa1pTVWhLNWR1K0xycjcvbS9LQ1FrSkRBbXRlclY2K1liVmRYMTFMUGJlN2N1YXgvZDFUWkdsVlVnWVBHK0pBL0cvcEVSRVFZMVUraFVDQW5Kd2RwYVduSXlzcEMzYnAxMGFGREIrWkhMMElJSVlRUVFnZ2hoQkJDU1BtenNiRkI1ODZkY2Zqd1lSdzVjZ1NkT25WNjR4bncyclp0eXlvSmVlclVLYjNCZDVyQmUwMmJOdFZiZm5QLy92MWEyMlV5R2E1ZHUyYmliRWw1MHJWd2Z1WEtsVGh4NGdTei9jTVBQeGhkL2NsWWNya2NTNWN1Ulg1K1BnQmxFcElwVTZhQXgrT1ZhZHgxNjlZQkFQYnQyOGU2dDdkMDZWSW1BNlA2ZmFtM1FhRlFzTzZkcVNjcE1HVHQyclZHOVpzMmJScWtVaWtBNVd1clN0aWhqMEFnTUhvZTZzUmlNZWV6MUxWclY4amxjZ0RLKzdQZHUzY3YxZGlFRUdJS0NyNGpoQmpGd2NFQkRnNE9iKzM4MnI2RTUrZm5ZL2JzMlp4VXpBQXdhdFFvREJvMENBQTNWYk81bUpLMXFiQ3dFSVdGaGF3MnFWVEtmUG5VcEJtTXArN1dyVnRNQUoram95T1RYdnB0S3k0dXh2ejU4NUdVbE1TMHVidTc0NGNmZmlqekJZc3Bwa3lab25OZlRFd01aRElaODVvOWZmcVUyZWZ1N3M3cWEyVmxCVnRiV3dESzU2WXFUMXNXUzVZc3dhMWJ0OERuODVteEFXRHc0TUZhKzZ2YVo4NmNXZVp6NjVLZm44OEV4cW5idDI4ZmV2WHF4Y2s4cDQrVmxSWHpPRHc4SEt0WHIyYXRNaFNMeGVqY3VUTXJzRTJWRGUvRWlSTTRmLzQ4NTdQLzdOa3pLQlFLOEhnODVqR2dET0tyVXFXSzBYUFRGNmhwcW8vbHMyR0lLalcrTVlSQ0lhcFdyWW8yYmRyQTI5dTdIR2RGQ0NGRXhVb2dSR0dKOXUrYWhCRHlNYklTdkwyTThZUVFRZ2doN3dwdmIyLzA3dDBicDArZnh1Yk5tMUdsU2hXNHVMZ1lETUFSaThWbVdZVDh5U2Vmc0lMdnpwMDdoNisrK2dyMjl2YWN2dkh4OFp3eW50MjZkZE01OXQyN2R4RVhGNmR6bi9ydjRGOTk5UlUrLy94elpqczRPSmkxZUY5WFlKZ3VIK3NDYlhOTFQwOW55dlFDeWdYNG4zenlpZG5QOCt1dnYrTEJnd2ZNOXBkZmZtblczNjB2WHJ6STJ0YVZqUkFBd3NMQ09QZW4xRDE1OGdUang0L1h1ays5bk82T0hUdVl4NzYrdnZEejg5UDZkMTFRVU1CS2tLQitYOGNRWXl0Y3FZOHZFQWpLVkJrTCtOL2ZsMVFxUldwcXFrbm5mNVAzSndraEg3ZDNJMktERVBMZTJyVnJGNmN0SXlNRDMzNzdMYk05Y2VKRXRHelpVdWNZcGdUM3FHUm5aMlBPbkRsNDh1UUpBT1VxaHBNblQ1bzhUbGt1TVBSZDVLbHpkM2RuQmRPVVZmdjI3UkVURTRPWW1CaWtwYVZoNmRLbG1EZHYzbHY5QWltVHliQmd3UUxjdjMrZjFSNGFHc29xWGZxbTJkblpRU3dXSXpvNm1sbk5FeGtaaVVhTkdpRW5KNGYxSlYweisySndjRENDZzRNQktEOG5QWHYyTk11Y0preVlnRDU5K3BScGpFV0xGbW5OR3JaNjlXcG1aWld4ZFAwWVVWQlFnTzNidDJQU3BFa0FsQmZtNmw2K2ZJbXdzREJtMjgzTkRRMGFOR0Myblp5Y1dJRjNIVHAwd0tSSmt6aXJDK2ZObTRlTkd6Y2lQVDFkYTlDcFJDSkJRa0lDUER3ODhQanhZNmE5YXRXcXNMR3hNZmo4Tm0vZWpOdTNieU1rSklUVnZuRGhRazdaV1hWZmYvMjExdkYrK2VXWGorYXpZY2kwYWRQTU9oNGhoQkR6cW1MbGlQZzgzVC91RWtMSXg2YUtsZVBibmdJaGhCQkN5RHZCMjlzYlZhdFd4ZlhyMXhFYkc4dXFQcUtQT1FMTXZMMjlVYmR1WFVSSFJ3TlEvaTY3Wjg4ZWZQUE5ONXkrMjdkdlp3WFJ1THU3bzNYcjFqckgvdlBQUDNYdTB3eW1hOWV1bllrelo2TUYydVhqNzcvL1ppMmtUMHRMTS9wZW5NcklrU1B4MldlZjZkeC8vUGh4SERod2dOVzJkZXRXbmRWd0xseTRnQXNYTHVnY3IzZnYzcGc0Y1NLem5abVppVWVQSHJINnJGNjlHbncrWCtzOXlWR2pSdW05djZmK042Qkp2WHFSZXZDZG41K2Z6c3BHbW1XWnpYbi9Va1dWUU1SY1ZPOU5mSHc4YzI5R0Y0VkNRY0YzaEpDM2dvTHZDQ0Zsb3BuTlRWdGJjWEd4MW40cUtTa3BzTGUzTnpxejN1UEhqekYvL255bVZHYmR1blV4YWRLa1VnWGZ2U2tiTjI0czliRXZYcnhnYlZ0WVdHRFdyRmtJRGc2R1RDYkQ1Y3VYY2ZMa1NaTXZRTXlsdUxnWW9hR2hUQ2xjZGVvWDQvcEtEd1BBckZtem1NZXVycTVNMEJlQVVtZGQvUGJiYitIcjY0dVFrQkNtN0c5NGVEZ2FOV3FFNjlldnM3NkExNmxUcDFUbmVCczB5K21xNk11bXFJdG04SjFBSUdBdWpJNGRPNGF1WGJ1aWJ0MjZuTExCbXU5bnYzNzlXQmN4RFJvMFFKVXFWVkJTVW9MeDQ4ZWplZlBtK09tbm4xaGxZd0dnVFpzMmFOcTBLVFp2M296SXlFajQrUGpnMzMvL2hZMk5EUk1RZCt2V0xYaDRlT0Rtelp2TWNlcnZWM0Z4TVdKaVloQWJHOHRaQ2FsYVJhbDVnV1VvdGJzcUk1OG1WYXJ5ZDVVNVB4dUVFRUxlYjgyZGExSHdIU0dFcUdudVhPdHRUNEVRUWdnaDVKMWhZMk9EZHUzYWxUa0lyVFFHRHg2TUJRc1dNTnNIRGh4QTE2NWRXZmNUN3Q2OWkwdVhMckdPKy96enozV1dwcng3OXk3bnQyR1ZrcElTM0xsemg5bXVYNysrM2t4anhxQUYydWFYbUppSW8wZVBsdXM1VkJWN3l2c2NtZ0Z6TXBrTXk1WXRRM3A2T2pwMjdNamFwNjhTVm5uSXljbGhiUnNiZkhmcTFDbWorbWtHdjhubGNxT1BkWFoyaHIrL3YxRjlWUXdsV1ZteFlnVldyRmpCYVcvWHJoMW16NTV0MHJrSUlVUWZDcjRqaEpTSnJ1eFE2alp0Mm9STm16YnA3VE40OEdDdEs1dlVLUlFLN05tekI5dTJiV05XdnRTb1VRT2hvYUVRQ2ordThqSFZxbFZEVUZBUURoNDhDQURZdG0wYjJyZHZENUZJOUVibmtaZVhoNUNRRUZaNmJsMmFOV3RtOUxqVzF0WW05VmMzWXNRSTVpTGQzOThmdHJhMmFOcTBLUk44OTk5Ly8ySDA2Tkg0NzcvL21HTmNYVjNoNHVKaTFQaSt2cjdvMUttVFNYTmF0V3FWM3YycVZYRlhybHhoWlpOVHRidTZ1cHAwUGxOby9pRHg5ZGRmNC9mZmZ3ZWd2Q2hhdm53NWZ2bmxGMWFXdU11WEwrUDgrZlBNdG91TEMzcjA2TUVaKzd2dnZrUHQyclVoRW9sdzdOZ3hoSWVITS92bXpKbkRwSXUzc3JMQ2hBa1RVRnhjREI2UEJ3c0xDNGpGWXVhSGdNdVhMNk5idDI2c0gwanExYXZIZWc3cXdadWFlRHplR3drOCs5QStHNFFRUXQ1dmZhbzF3L20waDBndnluM2JVeUdFa0xmT1JXU1B2dFZLZDQxSkNDR0VFRUxNcTNYcjFxaFpzeWFlUFhzR1FMbWdlUG55NVV4MnNQejhmS3hZc1lJVndDTVdpL1grOXFwWjVsT2RRQ0RBdG0zYmNPclVLZXpac3dlOWV2VXkzNU41QjcyUEM3UVZDZ1YrL3ZsblZ0YTcwdEtWNmV6S2xTdFlzbVJKdVM2d1Z5Z1VPSFRva003OWYvenhCM092U3FVc1pXY05NYWI2bDJiVkk4M2orL1hyaDNIanhtSDU4dVdsbW9OVUtqWDYyS1pObTJvTnZocytmRGd6RmlHRXZLc28rSTRROGw2SWk0dkQyclZyOGZEaFE2Wk5MQlpqNmRLbHBjNktCaWpUUVJ2cjhPSERwVHJXMFZGWjJ1Ynk1Y3Y0NmFlZmpKOGNnQ05IanVqY04zRGdRQ2I0TGpNekU1Y3VYZUtzbUNsdkJ3NGNNQ3J3N2szeTgvTmpsVDhGbEYvWWQrL2VEUURJemMzRjVzMmJXWm42QWdNRGpSN2YwZEdSVTZLMnJMeTh2QUFBc2JHeFd0c0JibHA4RmZXTHB4a3pabkF5MU9talVDaFlBVzAyTmpZWU5HZ1FidDY4eWJRbkpDUmcwNlpOVE5yMGhJUUV6aXFoRVNOR2NBSS8wOUxTTUhYcVZKM25EZzBOUldob0tLZjk5T25UR0Q5K1BLc2s4SU1IRDdCanh3N1dDakQxVXRhcXZ6RnQ3TzN0MGJScFU3eDgrWkxWZnVqUUlWYloydkR3Y0N4YXRJZzFEMU45U0o4TlFnZ2g3ejhiZ1NYRzErNksrUS8ydnUycEVFTElXemVoZGpkWUN5d05keVNFRUVJSUllV094K1BoMjIrL3hkU3BVNWtBdTBlUEhtSDkrdldZTUdFQ0ZpOWV6S3Bjd3VQeE1IbnlaSjFaN3dCbG9nWVY5YW9xS3RIUjBhaGV2VG9tVDU0TUFMaDkrelpyZjBGQkFXdGJjNzlLdFdyVlVMbHlaWjN6b0FYYXBYUDgrSEdkOTVyR2pSdW5zL0xUdFd2WDhPT1BQekxiSXBFSWJkdTI1ZlE3ZGVvVVZxMWFwYk1jcXFxQ2pvcDZxZDlXclZxeEtqVnA3bGNYRVJHQjVPUmtUcnVucHlkVGhVanpYa3BLU29yZU1xMkdxdmg4RERRcmhCRkN5THVJZ3U4SUlXVlNtZ0FWVXgwNGNBQy8vdm9yYXpXS2o0OFBGaTFheEFUZWFhWkoxbmNScGs0VlVHUU16ZUM3Y2VQR0dYMGVRSm5hWEYvNVhWTzV1cnFpVnExYWVQcjBLUUM4bGVDNzl1M2JZL3YyN2N3RnNwMmRIU1FTeVJ1ZGd6RWFObXdJZDNkMzVndTZLbWhSUlpXQnpSamg0ZUdzREc3dnMvdjM3K1AxNjlmTWRzT0dEY0hqOFJBY0hJeng0OGN6Nyt2aHc0Y2hGb3ZSb2tVTHpKbzFpL1VlKy9uNUdiVjZ5bFJWcWxTQldDeEdZbUlpRkFvRjl1M2J4K3p6OXZabVpTcFVEOEMxdExSa3JlemJ0MjhmZUR3ZTYrL1h6czZPRlhobkxoL1NaNE1RUXNpSHdjL1JBL01iRHNLR0p5Y3BBeDRoNUtQa0lyTEhoTnJkNE90WS9XMVBoUkJDQ0NHRXFHblFvQUc2ZHUyS0V5ZE9NRzFIamh4QmRIUTBKek5ZOSs3ZDRldnJxM2M4MWFMb3lwVXJJeUFnZ0hNLzUvdnZ2emRwZnJyNmp4bzFDb01HRGRKNUhDM1FObDFjWEJ3MmJ0eklhdVB4ZU16OWljMmJOOFBQencrZW5wNnNQaytmUHVXVWtQM3FxNi9nNXViR2FvdUtpdUprWGxNZkh3Q2NuSngwenMvUzBsTHZmblY3OXV3QkFGaFlXTEN5K0kwY09SSTdkdXhBOCtiTjBhVkxGNXc5ZTViWk4zUG1US1BHSnRydDJyV0x0ZjNYWDM5eC92NW56cHpKK1RmRXlzcXEzT2RHQ1BtNFVQQWRJY1FrTFZxMDBQc2w4L2J0MjZ5TGtyVnIxOExIeDZkTTUyelZxaFYyN3R6SkJOaTFhZE1HRXlaTWdLMnRMUlFLQlhKeWNwZ3ltU29WSzFZczB6bmZGeDRlSGt6d25XclZ6SnRVdFdwVitQbjU0ZTdkdXhnOWVqUWVQMzZNQ3hjdXZQRjVHTUxqOFRCdzRFQ3NYYnVXczgvYjJ4dDE2OVo5QzdNeWpURUJic3VYTDllYXZudlNwRWtJQ2dyaXRLdi9zQUg4TDV1Y3Q3YzNCZzhlakwvKytvdlo5OHN2djJEWHJsM0l6czVtMnF5dHJURjkrblN0YWR3RkFnSEVZakhrY2pscnBaZTl2VDByV0M0N081c0o1dE84Mk9uYXRTczJiOTdNR1Z2enRhaFlzU0ltVHB5SUJnMGFvS1NrQk9QR2pXUDJxZWFXbEpURXRGV3VYSmxUTWx0ekphVG0vcFVyVjc2ei82NlV4MmVERUVMSWg4UFAwUU9yL1VmZ1VOSU5YTTk4aXRUQ1Z5Z3NvVElkaEpBUGw1VkFpQ3BXam1qdVhBdDlxaldERFdXOEk0UVFRZ2g1SjQwZE94WlJVVkZJU0VoZzJqUUQ3MnJVcUlHeFk4Y2FIS3RHalJyZzhYZ1lPM1lzcTRMU20wWUx0RTJUbTV1THVYUG5zcXJlTkczYUZNMmJOMmNDOG9xTGl6RnYzanlzV0xHQ3lmSVhIUjJOMmJObkl5OHZqem11ZGV2VzZOKy9QK2NjbnA2ZUVJbEV6RGthTjI2TUNoVXFtUDE5VWlnVVRJQmtZR0FnenA4L3oreXpzTERBOHVYTFlXVmw5VVl6MmMyYU5ZdTFYVkpTZ3BVclYzTEsrelpxMUFnOWV2VFFPb1pZTEFaZ1hES1dyS3dzREI4K25KT0lwRWFOR3RpMGFSUDRmTDRwMDJlb3poMGZINC9nNEdEV1B2VkVEUUFRR1JuSk9mN0dqUnR2UEhrSkllVGpROEYzaEJDRGlvcUtNSDM2ZEszN05NdWlhZ2F3ckZxMXl1alZBeE1tVEVDZE9uVTQ3YTZ1cnZqaGh4OHdaODRjakJneEFvTUhEOGJJa1NOWkYyVHErSHcrcCt6b3UwamJGMVhOMHBlRzJOcmFNbzh6TXpQTk1pOVRkZXZXRFowNmRVTFhybDFaNmIzZk5WMjZkRUZZV0JnblMrTFFvVU5OR3FkVnExWjZWN1laNHU3dWJsSi9tVXpHS1pscURqazVPYmg0OFNLenplUHhXS1Zjdi9ycUswUkZSZUgrL2ZzQUFMbGN6Z3E4NC9GNCtQNzc3MUdsU2hXdDQxZXFWQWxidDI3Rm9VT0hzSDc5ZWdES3Y4M2x5NWN6SzlSeWMzUHh6VGZmTU1kOCt1bW5yREc2ZCsrTzdkdTNzekxaMmRuWmNWTE1DNFZDcGd5MDV1by9GVldRS3FCOER5NWR1cVMxbjBwaVlpSnJXL05pVkpzUDViTkJDQ0hrdzJNanNNUVFqOVlZNHRINmJVK0ZmQUQrKys4LzVPZm5vM3YzN3FVNi9zaVJJM0J6YzBQVHBrM05QRE5DQ0NHRUVFTEkrOFRHeGdZTEZpekErUEhqT2ZlV0FLQkNoUXBZdUhDaFVmZVlSQ0lSQmc4ZWpEWnQycnpWNEx1MzVYMWNvRjFVVklTRkN4ZXlndEhzN093d2JkbzBWS3BVQ1E4ZVBHRHVZYVNtcG1MU3BFbjQ2YWVmbUl4MzZnRjczdDdlK082Nzc3UW1DckN5c2tMejVzMXg4ZUpGMUs5Zkh3c1hMdVJrekRNSEhvOEhMeTh2UkVWRm9YZnYzcXpnTzlVOEFPVTlUMjMzQnlkTm1vU29xQ2dBd09qUm96Rnc0TUJTejZXd3NCRG56cDNENWN1WEVSSVN3clNmT1hORzY3Mk9SNDhlWWZyMDZXVXVZYnh1M1RxdEZjRGk0K1B4MTE5LzRmUFBQeS9UK05wSUpCTFkyZGtCVUg1T1ZJbEtoRUlobkp5Y2tKYVdoa3VYTHVIVnExZHdkSFEwKy9rSklVU0ZndThJSVFiSjVYSkVSMGVYNnRqNCtIaWorNnF2VU5IazcrK1BzTEF3Vks1Y0dZQ3k3S3l1NExzK2ZmcHdWanA4U0NRU0NmTHo4NUdibTR2cjE2OHo3ZG91S3Q2RWQyMjFpRUtoUUZaV0ZsSlNVcENabVltMmJkc0NBSktUa3psbGduazhIaXVBMFJpNXViazZBN3lNRVJzYmk0Q0FBS011WXViTm00YzdkKzRnTURDdzFPZlRaZS9ldmF5TDAyYk5tckd5V3ZMNWZIejMzWGNZTVdLRTFvdXhidDI2b1hWci9UZncwOUxTc0hYclZtYmJ5c29LbHk5ZmhyVzFOU3BWcW9RZmYveVJDZWh6Y1hIaEJLNkpSQ0pVcmx5WmxiWE96ODhQMXRiV0pqM1gvUHg4NXFJVkFPclZxMmN3K0s0MFBwVFBCaUdFRUVLSUxnVUZCWGo1OGlYcTFhdFg2akdzcmExUlVGQmd4bGtSUWdnaGhCQkMza2R5dVJ3M2J0elF1VjhrRXVINTgrZWNNcUs2YUZZelVSY1dGcWIzMkZtelpyRXF1T2pxYjI5dnIzY2NXcUJ0bktLaUlvU0VoT0Rldlh1czlzbVRKNk5TcFVvQWdPblRweU05UFoyNVA1bVptWW54NDhlekZ1c0R5cXhxUzVZc2dZMk5qYzd6dFdqUkFoS0p4T2hnVG4zVXk5VnE4dlQwaEZ3dTE1a2daT1BHalRodzRJREJjMnphdEFtYk5tM1N1ZDlRRnJxOWUvY3lqMlV5R1N3c0xKQ1hsOGU2WCtQdTdnNCtuNCtrcENRVUZSVmg0OGFObUQ5L2ZxbnZOWWFGaGJIdXU0aEVJaWdVQ3ViOTJyWnRHNnBYcjQ0MmJkcVlQTFpDb1VCR1JnWWVQMzdNYXUvWHJ4L2F0R21EYWRPbUFRQ3JtbE85ZXZYZzUrZUg3ZHUzbzZpb0NKczJiVEs1L0RRaGhKaUNndThJSVFZSkJBSTBidHhZNS81bno1N2gxYXRYQnNleHNiSFJtdGxPeGRCRml5cndEZ0M4dkx3NCs2dFVxWUkrZmZwZ3dJQUJCdWRpcXR6Y1hFN2Iyd3AyaTRxS1lxMVVVVkdsZmk0UG10bmkzaFdYTDE5R2VubzZxMjM2OU9tUXkrVUFsQmRkYmR1MnhiVnIxN0I0OFdMTzZqbUZRb0ZaczJiaCsrKy94eWVmZkdMVU9TTWpJN1dtclRhRnE2c3JLOEJLSnBQaC92Mzd1SHo1TXF0ZlJFUUVBT1VLSFYwWFUrb3IybWJNbUlFdVhib1lQSDlHUmdZT0h6N01hdXZac3lkcis5cTFhOWk0Y2FQT2pHOG5UcHhBY1hFeGhnMGJocXBWcTJydEV4a1pDVXRMUytaMXo4L1B4L2J0MjdGanh3NVVxbFNKZWU4RUFnRm16NTdOdXVndEtpckNuRGx6V0lGM2dQSTkvL1BQUC9IRkYxOFlmSjRxZCsvZVJVbEpDYk90ZWVHN2E5Y3VyUUc3eHF3V1ZQY2hmRFlJSVlRUVF2UlJaUWV1WHIxNnFjZXd0cmJXdS9DS0VFSUlJWVFROHVHN2NlTUd0bXpab25jeGMwWkdCa0pDUXRDeVpVdU1HREdDcWFpaWk3NTdOb2FDMm9SQ29VbjlkZmtRRm1nbkp5ZGp5WklsR0R0MkxPclhyMi9Xc1FIbGZabTVjK2ZpenAwN3JQYUJBd2V5N3RQWTJOaGc4ZUxGbURadEdwNDlld1lBbk1DN2hnMGJZdUhDaFV6bU0xMENBd1BSb1VNSHp2dGNHcHBWYzlRL2R6VnIxaXhWY0ZscDVPZm40OTY5ZTdoejV3NXUzNzZ0czE5NmVqcGNYVjJ4ZE9sUzF2MjBmdjM2Z2Mvblk5MjZkUUNVOXh5MmJ0MktrU05IbWpTUGtwSVNiTnEwaVJOVU9HellNT1RuNTJQWHJsMEFsTzk3YUdnb3hvOGZqMTY5ZXVrYzc5bXpaN2h3NFFLcnJWZXZYcXhrRWlvU2lRUStQajRBZ0Jjdlh1REVpUlBNdnNhTkc2TlRwMDdZc1dNSEZBb0Z6cHc1Z3c0ZE9xQlpzMlltUFQ5Q0NERVdCZDhSUWd5eXRMVEVzbVhMT08zMzd0M0RuajE3V0lGM05qWTJyQUNucWxXck1xdUY4dlB6VVZCUWdFOC8vUlF0VzdhRWhVWHAvd25xM0xrejZ0ZXZENkZRQ0Nzckt6ZzRPT2hkMVdJc2hVS2g5UUpOTTFCSkpCS0J6K2VYNlZ6YXZseXFnc2IwcVZXcmx0YjJUcDA2bFdrKzJpZ1VDaHc1Y29SVmJyUXM3NXN1RW9uRVlKK1RKMDlpOSs3ZHJMWVZLMVp3K3FtL2hoVXFWTUQ2OWV0eDZOQWhuZU5LcFZMOCtPT1BlUExrQ2I3NDRndVRzNnFWMWVIRGg3RjU4K1kzbXYxai9mcjFyUE5WcTFZTkFRRUJBSlNCYXR1M2I4ZURCdy8wanFGUUtIRDI3Rm1jTzNjT0xWdTJSUGZ1M2RHMGFWUFc1Nk5qeDQ3NDVKTlBFQkVSZ2NPSER6T3IyQlFLQmVzaXo4UERnNVdCTUNjbkI0c1dMZUtzZWxNSkN3dERibTR1Z29PRE9SZkwybGFkcVYrbzJkcmF3dHZiVys5emUxZThqYzhHSVlRUVFvZytDUWtKcUZpeElpcFVxRkRxTWF5dHJaR1JrV0hHV1JGQ0NDR0VFRUxlQndxRkF0ZXVYY1B1M2J0WmxVb011WExsQ3E1ZXZZcUFnQUFNR0RBQXZyNitieTA1Z2lIdit3THQrUGg0ZlAvOTk4akt5c0tNR1RNd1k4WU10Ry9mdnJSUFJTc2VqOGRKcXVEdjc0OXZ2dm1HMVphU2tvS2pSNDhpS3l0TDUxZ1NpUVJuejU1RllHQWdxN0tQcHJMZVAzeng0Z1Z1M3J3SkFEaDI3QmhybjRPREEvTTRNREFRRlN0VzFEbU9uNThmcHkwakk0TXByNnZPd3NJQ25UdDMxcG1wTHlvcUNuUG56dFU3N3hvMWFxQ3dzQkJMbGl6QmxTdFhtSGF4V015VUd0NjNieDlTVWxJQUtEUEhXVnRiWThpUUlVYjlqY1hGeGVIbm4zL21WRTlyMnJRcFB2MzBVeFFYRnlNaUlvS3BrbFpTVW9LMWE5ZmkyclZyR0RkdW5OWWcxOGpJU0NaZ1QwVmI0SjFLbFNwVlVGeGNqTVdMRnpOSkdIZzhIanAwNkFCWFYxY0VCZ1lpUER3Y0FMQm8wU0lzWGJxVUNkZ2poQkJ6b3VBN1FvaEprcEtTY1BIaVJadytmWnF6dWlNd01CQWRPM2JFL1Buem1iYnAwNmZqM0xsek9ITGtDQUFnT2pvYUN4Y3VoTDI5UGRxMGFZUG16WnVqY2VQR2VyLzRtcHA5cWl4T256Nk5qUnMzd3RIUkVkYlcxaEFLaFhqMTZoWHp4Vk9sdEt1ZTFCVVdGcGJxT0NjbkoxaFpXYkdPYjkyNk5mcjA2VlBxdVNnVUNvd2FOUW9sSlNXc3dNS01qQXpPaFkyenMzT3B6eU9UeWFCUUtGZ0JVd3FGQW4vLy9UZXJuMGdrNGh4YlhGek1TdnR1akFjUEhuQ0N5RVFpRVlZT0hZcS8vdnFMQ1JSVktCVFlzMmNQenAwN2h3a1RKdWd0cHhvVUZJUkpreWFaTkkrMHREU2RtZG9FQW9IQjRDcXBWTXJLM0thTFhDN1gyMDhnRU9EczJiT2NpL1FCQXdiZ3pKa3pPSGp3SUdKaVlyUWVXNnRXTFhoNmV1TFVxVk9zZG9WQ2dZaUlDRVJFUk1ET3pnNysvdjdvMzc4LzZ0V3J4NlFDbDBxbGNISnlna2drMG5xUkZCY1hoK0RnWUFRRUJLQkxseTVZczJZTko5dWlrNU1UNjdONDRNQUIzTGx6QnovODhBTnExcXlKa3BJU1dGaFljQzd5WHI1OHlWeFlBVUQ3OXUwNUFhVFRwMC9ubENRdWpmZjlzMEVJSVlRUW9zL3IxNitSbloyTlJvMGFsV2tjYTJ0ckZCY1hvNlNraEw2REVFSUlJWVFROGhGSVQwOW43aE9scGFYcDdOZTllM2NNR1RJRUd6ZHV4TldyVjFuN0ZBb0ZybHk1Z2l0WHJxQktsU3JvM0xreldyVnFCUzh2cjNjMkVNOGMzdVFDYllWQ2dhVkxseksvdzB1bFVpeFpzZ1E1T1RubzI3ZXZXYy9Wb2tVTDVoNWpuVHAxTUcvZVBBZ0VBdVRuNStQNjllczRlZklrYnQyNnBiZkVLNkRNa3JaKy9YcHMyTEFCdFdyVmdwL2YvN0YzMzFGUlhIOGJ3SitsOTBXVUlzVUNZaXlJd1lLS1BTWllZMkxCTGxZU2EyeXhCQnVXYUJKcnJMR1JXR1BVWDR6R3FJRVlFb3dkZXhjcklOSkU2VzNaZmYvZzdMd01Xd0FCS1Q2ZmMzS3ljK2ZPblR2TGtPeXl6MzV2VXpSdTNCaXVycTZ3c2JFcHRYc2pOemRYcUJCWFVQNktqTnFDZDBEZVozbjVQMzk2L1BpeEtFQm5ZMk9Eek14TUpDY25ReWFUNGVyVnF4ZzNiaHk4dkx4VXJzWER3d05TcVZUbHM1UTZkZXFnWThlTzZOaXhJM1IxZGJGOCtYTFI1eWI2K3ZxWVBYdTI4RG5KRjE5OGdhKysra3JZLytPUFArTHUzYnVZTld1V3hpL2V2WGp4QWovLy9ET0Nnb0pVUG5kbzNMZ3g1cytmRDRsRUFrTkRReXhZc0FEVHBrMFR6ZlBDaFF1NGZQa3kycmR2ajE2OWVxRkpreWJDOWRXcFUwZnJjNWlmdjc4L0dqUm9nSlVyVjRxV3BHM1hycDJ3WFBXWU1XTnc5dXhaeUdReVpHUmt3Ti9mSDdObXpVS2JObTJLZkI0aW9xSmcrSTZJQ3ZYdzRVTUVCUVhoOHVYTGlJaUlVTmx2WVdHQnNXUEhvbnYzN2lxbGpYVjFkZkhGRjEvQXc4TURtelp0RWlvY0pDY240L2p4NHpoKy9EZ2tFZ21jbkp3d2R1elljbit4NCtIaGdiUzB0RUtYUVdyVnF0VmJtcEY2bjN6eUNkTFMwbUJuWjRlbVRadWlRWU1HSlJwUElwR2daczJhb20rK2FOS3NXYk0zUGs5c2JDeEd5THI5ekFBQUlBQkpSRUZVamh3SlBUMDlHQmtaUVU5UEQrbnA2U3Fsd2gwZEhWV09WYmNzcUpLZW5oN3M3ZTNoNU9RRVIwZEhXRmxaWWR1MmJTcExwbHBaV1dISmtpV29YNzgrUER3ODhOVlhYNG1xN2lVa0pCUWFpb3lJaU1DSkV5ZUtjcmtDZGNzV0sya3FsVzlyYTR1V0xWdWlmdjM2V0wxNnRVcm9UWjFWcTFaaDFhcFZHdmR2MjdZTmE5YXNFYlhWcVZNSHdjSEJHcjlwcUtlbkJ4OGZIL2o2K2tKUFR3K2RPblhDaGcwYkVCMGRyZEkzTlRVVjU4K2Z4MmVmZllhUWtCQ3NXclZLNHplU3JLMnRrWnFhS3ZxandiVnIxMVQrcUFJQWd3WU53b0FCQXpCMTZsVFJmNE1pSXlPUmtaR0JyS3dzOU9uVEI3bTV1YUkzNHdZR0JnZ0pDUkc5K2V2YXRhdksrT3F1NVUxVTVudEQwemNqaVlpSWlKU2VQWHNtdkhjckNXV2w2Y3pNVEZIMVl5SWlJaUlpcWxwdTM3Nk5IVHQyNE5hdFcxcERWTGEydHBnOGViTHd1Y3VTSlV0dzdOZ3g3Tml4USsycU9URXhNZGk5ZXpkMjc5NE5LeXNyekowN0YrN3U3bVYySGNWUjJiK2d2V2pSSXN5ZVBSdFJVVkVBOGdKNUd6ZHVSRlpXRmdZT0hGam9PWXFxYWRPbU9IVG9FSnlkblRGdjNqeUVob2Jpdi8vK3crWExsNUdUazZOeGZ0N2UzbmoyN0puSzV4a0toUUxoNGVFSUR3L0hvVU9IQUFBMWF0VEFqaDA3U21YVkxFZEhSN1hGQlp5ZG5kL29jODJvcUNnY1Bud1lmL3p4aCtobk1tUEdEQURBVjE5OUJibGNqcGlZR0FRRUJLQk9uVHI0OE1NUDBhNWRPemc0T0FESWV6NDZkT2lBMzMvL0hmYjI5dWpVcVJNNmQrNHNWTHM3ZE9nUTl1L2ZMNXF6UkNMQmpCa3o4TjU3N3dsdExWcTBnSStQRHc0ZVBDaTBuVDkvSHNPSEQwZWZQbjNRcjE4L21KbVpRU2FUSVN3c0RILzg4UWN1WExpZzluZTZiZHUybUQxN3RtaUZLU2NuSnl4ZnZoeisvdjZpbGRSa01obENRa0lRRWhJQ0t5c3JORy9lSEsxYnR4WStnOVRYMTBlZE9uWGc3T3dNRnhjWHVMaTRRRWRIQjlPbVRSUE5mZkhpeGJoOCtiTFFwcXVyaXlGRGhnamI5dmIyOFBIeEVWYldTazFOeFlJRkN6Qnc0RUNWYW90RVJDWEI4QjBSRmNyWTJCakhqeDlYZVZHcHI2K1A3dDI3WThTSUViQ3dzTkE2UnZ2MjdkRzhlWE1jUEhnUVI0NGNRVXBLaXJCUG9WQWdMUzFOYmJubHQ4M2EyaHEydHJaYXYzMWxhMnVMQVFNR2xQaGM2c0l1b2FHaFdMSmtTYUhIbHNVTFFnOFBqMExEZHpWcjFzVHc0Y1BmK0J3T0RnN0NVc1RhbHBwVlYrM1F4c1lHMWFwVmc2T2pJMnJWcWdWSFIwYzRPVG5CeWNrSmRuWjJLc3NBNStUa1lQdjI3Y0sycTZzckZpNWNLSlJyYjlDZ0FWYXNXSUdBZ0FEaDU5MmhRd2QwNmRKRjZ6WGN1SEVETjI3Y0tQSTFGNlp1M2JxUVNDU1FTQ1JvM0xneHZMeTgwS3BWSytGRFRXMGwxWXZMenM0T3JWcTFFbFdDbXpScEV1enM3REJod2dTVklGakxsaTB4ZnZ4NDBRZXNMVnUyUkdCZ0lFNmNPSUg5Ky9lci9LNE1IVG9VTmpZMk1EVTFWYnMwczFRcVJkKytmZEd2WHo5a1pHUmc3OTY5T0hic0dCd2RIZEcxYTFkczJiSkZaYnlSSTBjQ0FMNzU1aHRNbXpaTk9PZkFnUVBSdUhGakFJQ2JteHV1WGJzbU90YlIwUkc5ZS9mR3YvLytpL0R3Y0xpN3U1YzRxS3BOWmI0M2lJaUlpQW9URVJFQkd4c2JqVXZlRkpYeWc0LzA5SFNHNzRpSWlJaUlxckM2ZGVzaUlTRkJZL0RPMk5nWWd3WU5Rdi8rL1dGZ1lDRGExNnRYTDdSdjN4NC8vZlFUamg4L0RybGNybmFNaGcwYm9rbVRKcVUrOXpkVjJiK2diV05qZ3pWcjFtRDI3Tmw0L1BpeHNFLzVXVXRwQmZEYzNOelFwRWtUTEY2OEdBQ3dZOGNPdkhyMVNtMWZYVjFkZE9yVUNjT0dEUk1LTjRTRWhHRHYzcjE0OXV5WnhuUDA2OWV2VklKM1FGNW9yVmF0V25qOCtER01qSXhnWldXRkZpMWFZUGp3NFdvL0IxRW5LU2tKUjQ4ZVJWaFlHTzdldmF2eWV6RnMyREFoZURaanhneXNYcjFhQ09ZOWZmb1UyN2R2eC9idDJ5R1ZTckY1ODJaWVcxdWpYNzkrNk5xMXF5aE1Cd0N6WnMzQzNidDNSVzNLNEpxNno4RDgvUHlRbUppSVU2ZE9DVzFwYVduWXMyY1BHalpzQ0RjM040d2RPMVpsdVdBbEF3TURqQm8xQ3YzNjlWTmJiZERWMVJVYk5tekEwcVZMVlZZdkF2SSs2d2dKQ1lHM3R6Zk16TXdRR0JnSWUzdDdsV3I1eXVWcmxZNGRPeVlLM2dGNW55blZxMWRQMURaeTVFamN1WE1IMTY5ZkY5cUtVMkdQaUtnb0dMNGpva0k1T0RoZzVNaVJRaWpHek13TTNidDNSLy8rL1dGbFpWWGtjVXhNVERCaXhBZ01HalFJZi83NUo0S0RnM0gvL24wb0ZBcjQrZmxwZkJFY0dCaFlvdmx2M0xoUjVjV1hOZzBiTmtSY1hKem9oYTlFSWtHTkdqWGc2ZWtKWDE5ZmphV1d0YWxXclJvOFBEeTA5bkZ3Y0VEdjNyMkxQWFpwYU5Tb0VZQzhhOVhSMFlHZW5oNE1EQXhnWW1JQ0d4c2JOR3ZXREgzNjlDbnhCMlR2di8rK3h1VmpkWFIwTUdMRUNEUnYzbHhsbjdPek13NGNPRkRrOC9qNCtPRFVxVk40L3Z3NWhnOGZqZ0VEQnFpOENhcFhyeDYyYnQySzlldlg0OXk1YzVnNGNXTHhMcVlVR0JrWklTQWdBRTJhTkhtais2cTQ1NW8vZno1Mjd0eUpQWHYyb0VlUEhrTG9kZjc4K1pnOWV6WVVDZ1U4UFQweFpNZ1E0WjRvU0ZkWEY3MTY5VUxQbmoxeDd0dzVuRHg1RW1GaFliQ3lza0svZnYwQUFLYW1wbWpYcmgyQ2c0T2hwNmVIWnMyYW9WT25UdWpZc2FQd2h4UkRRME5NbkRnUnZYdjNSbVptSmx4ZFhmSG8wU1A4OWRkZk1EYzN4K1RKazlHNWMyZmh2TmJXMXRpNGNTT1dMbDJLbUpnWURCMDZWTmhYTUh5bmZMTm5iR3lNUllzV1ljS0VDWmd3WVlMYTY5bTNiNS9heW9wdmM4bHJkZDdtdlVGRVJFU2t6Y3VYTDVHV2xxYng5V0Z4NUEvZkVSRVJFUkZSMVdWaVlnSi9mMzlNbVRKRkZKNHpOVFZGNzk2OTBhOWZQMGlsVW8zSFM2VlNUSmt5QlQ0K1BqaHc0QUNDZ29KRVZkSHM3ZTB4YTlhc0NyWHNiRlg0Z3JhbHBTVldybHlKV2JObTRlSERod0R5VnNoUlZsd3JEV1ptWmxpeFlvVVFyaG8zYmh5V0wxOHU2aU9WU3ZIUlJ4K2hUNTgrc0xHeEVlM3IzTGt6T25YcWhFdVhMdUg0OGVPNGVQR2k2TjV3Y25MU3VsU3VoNGVIcURwYlVXemF0S2xZL1FzeU16UER4WXNYVmNKbkVva0VvMGFOd3VEQmc0VTJiMjl2Vks5ZUhVdVhMbFVwWk9IbTVpWjhucUhwWnpKbXpCak1uRGxUK0p6VDFOUVUvdjcrOFBUMFZOdGZJcEZnOXV6WnFGNjl1dWh6dUJZdFdnakhqQjgvWGdoTDV0ZXFWU3VNSHorKzBQdkQxdFlXYTlldXhmLys5ei9zMjdkUFpRV3l5Wk1uNC8zMzN3ZUFJbGZjSHpSb0VDSWlJdkRYWDM4QkFKbzBhU0txZXFla282T0RlZlBtWWZyMDZZaU1qTVI3NzcxWGFDRU9JcUxpa2lnS1d5eWRpQWg1NVgvWHJGbURsaTFib20zYnR0RFgxMWZiNytiTm02TEtiVjkvL1RWY1hWMDFqaHNmSDQrd3NEQjA2OVpOZUlPVWtwSWlXdnBUMjNLalJaR2VuaTU2MGEzdHpWeEJDb1VDQ29WQ2VITlRIakl5TWtSTGNUWnIxcXpRYTVETDVhTHdZTUZ2aDVTVjBOQlEwVGRQZkgxOVZmcmN2SGtUcDA2ZGdxNnVMZ3dNREtDdnJ5OThVOGpEdzBPb1RGY2F3c1BEWVdSa1ZLUVg2bkZ4Y1NwdjRKU21UcDBxUEc3YnRpMThmSHlLTlkvRXhFVFJteEkvUHoraFlsdDVPWFhxRkx5OHZFUnZNQzljdUlEYXRXdkR6czZ1Mk9PbHA2Zmo5ZXZYc0xlM0Y5b2lJeVB4OHVWTE5HellFSWFHaGtVZVordldyZkQxOWRVWTdwWEw1WWlLaWtLdFdyV0V0cGlZR055NGNRUDYrdnF3c3JLQ2k0c0x6TXpNaFAzeDhmR2kvNVo4ODgwM3d1TkpreWFKK2hhblQxVzhONGlJaUlnS3VucjFLcDQ4ZVlLUFAvNVk0M3ZCb3NyTnpjV3Z2LzZLeG8wYmwwcVlqNGlJaUNxT3RXdlhJamMzVjFnMmo0Z0lBTFpzMllKRGh3N0IwZEVSUFh2MlJQZnUzZC9vUy82SmlZa0lDZ3BDVUZBUW9xT2pzVzdkT3RTdlgxL2orWlRVclVKVWtKK2ZuK2l6amFJY28xVGFYK0plc21RSldyZHVMV3lmUFh0VzR4ZTBFeE1UUzYwYVhjRnJUa2xKd1pkZmZvbkl5RWdzV0xCQU5LZXlNR1hLRkR4NjlBZ3RXclRBQng5OEFDOHZMK2pwRmEyT1VGcGFHczZkTzRld3NEQmN2WG9WMDZaTks5Rjg4LzlNTzNYcWhMbHo1NVpvakcrLy9SYk5talZEVkZRVS9QejhJSlBKQU9TRnpLWk5tNmF4ZW1OU1VoSzJiZHVHb0tBZzRUTy9UWnMyYWYzY1ZXbjE2dFU0Y2VJRUdqUm9BSDkvZjlTc1diTkk4NzUyN1JvMmJ0eUlaOCtlWWZQbXpYQnhjUkgyNWYvZGF0NjhPWVlOR3dZM043Y2lqWnRmYW1vcWpoMDdobVBIamlFMk5oYTllL2ZHNU1tVEN6M3U2ZE9uOFBQekU3YURnNE1oazhrd2MrWk1BTUN5WmN1MGhpcVRrNU14Zi81OCtQcjZxaTBDUWtUdk5ra0p3eUFNM3hFUkVSRVJFUkVSa1ZweXVSekhqaDJEdGJVMTJyUnBVeXBqL3Y3Nzc2aFpzeVphdEdoUkt1TVJFUkZSeGNEd0hSR3BrNVdWaGJ0Mzc2SnAwNmFsVnVRZ0ppWkc0NWZJdDIvZmpvTUhEd3JiZi83NVo2SGpsU1I4VjVXL29QMzY5V3M4ZmZwVXFFaFdsaElURTJGaVlnSWpJNk15UDFkaDhsZTVjM1YxZmFPQTVZZ1JJNFRIczJiTkVuNm1XN2R1eGZYcjEvSHBwNStpYytmT1JRb1lSa1ZGNGNTSkUzajU4aVhtekpsVHBQT25wcVlpT0RnWW4zenlTWkdYeGxWU0tCUUlEdzlYQ2JmbTV1Ymk1NTkvUnZ2MjdWRzdkdTFpamFuSnZYdjNVSzlldlNJOUQxbFpXYUxsa0JzMmJBZ2dMNlJvWUdCUXBHcUdPVGs1SmY1U0lSRlZUUXpmRVJFUkVSRVJFUkZSbVlpS2lzSzVjK2ZRcmwyN0luOVR2akNuVHAyQ3ZyNCtPblRvVUNyakVSRVJVY1hBOEIwUkVaRjJjcm04MkdFNElpSXFleVVOMy9HLzdFUkVSRVJFUkVSRXBOYmp4NDloWW1LaXNhckVtekF4TVVGNmVucXBqVWRFUkVSRVJFUlVHVEI0UjBSVU5mRy83a1JFUkVSRVJFUkVwQ0l0TFEyeHNiR29XN2R1cVMwUEJUQjhSMFJFUkVSRVJFUkVSRlVIdzNkRVJFUkVSRVJFUktUaXlaTW5rRWdrcUZPblRxbU9hMkppZ3R6Y1hHUmxaWlhxdUVSRVJFUkVSRVJFUkVSdkc4TjNSRVJFUkVSRVJFUWtJcGZMOGVUSkU5aloyY0hFeEtSVXgxYU94K3AzUkVSRVJFUkVSRVJFVk5reGZFZEVSRVJFUkVSRVJDSXZYcnhBWm1ZbW5KMmRTMzFzWmZndUxTMnQxTWNtSWlJaUlpSWlJaUlpZXBzWXZpTWlJaUlpSWlJaUlwSEhqeC9EMk5nWU5XdldMUFd4VFUxTkFiRHlIUkVSRVJFUkVSRVJFVlYrRE44UkVSRVJFUkVSRVpFZ0xTME5NVEV4cUZ1M0xpUVNTYW1QYjJCZ0FGMWRYWWJ2aUlpSWlJaUlpSWlJcU5KaitJNklpSWlJaUlpSWlBUlBuandCQU5TdFc3Zk16bUZpWXNMd0hSRVJFUkVSRVJFUkVWVjZETjhSRVJFUkVSRVJFUkVBUUM2WDQ4bVRKN0N6czRPSmlVbVpuY2ZVMUpUaE95SWlJaUlpSWlJaUlxcjBHTDRqSWlJaUlpSWlJaUlBUUdSa0pESXpNMUd2WHIweVBROHIzeEVSRVJFUkVSRVJFVkZWd1BBZEVSRVJFUkVSRVJFQkFCNDhlQUJ6YzNQWTJkbVY2WGxNVEV5UWxaVUZtVXhXcHVjaElpSWlJaUlpSWlJaUtrc00zeEVSRVJFUkVSRVJFZUxpNHZENjlXdlVyMThmRW9ta1RNOWxhbW9LQUVoTFN5dlQ4eEFSRVJFUkVSRVJFUkdWSllidmlJaUlpSWlJaUlnSUR4NDhnS0doSVdyWHJsM201ekl6TXdQQThCMFJFUkVSRVJFUkVSRlZiZ3pmRVJFUkVSRVJFUkc5NDFKU1V2RGl4UXU0dUxoQVYxZTN6TStuckh5WG1wcGE1dWNpSWlJaUlpSWlJaUlpS2lzTTN4RVJFUkVSRVJFUnZlUEN3OE9obzZNREZ4ZVh0M0krUTBORDZPbnBzZklkRVJFUkVSRVJFUkVSVldvTTN4RVJFUkVSRVJFUnZjT3lzN1B4OU9sVDFLNWRHMFpHUm0vdHZHWm1aZ3pmRVJFUkVSRVJFUkVSVWFYRzhCMFJFUkVSRVJFUjBUdnMwYU5IeU0zTmhhdXI2MXM5cjVtWkdaZWRKU0lpSWlJaUlpSWlva3FONFRzaUlpSWlJaUlpb25lVVhDN0h3NGNQWVd0ckM2bFUrbGJQYldwcWlyUzBOQ2dVaXJkNlhpSWlJaUlpSWlJaUlxTFN3dkFkRVJFUkVSRVJFZEU3S2lJaUFwbVptYWhmdi81YlA3ZVptUm5rY2preU16UGYrcm1KaUlpSWlJaUlpSWlJU2dQRGQwUkVSRVJFUkVSRTd5Q0ZRb0c3ZCsvQzB0SVNkbloyYi8zOHBxYW1BTUNsWjRtSWlJaUlpSWlJaUtqU1l2aU9pSWlJaUlpSWlPZ2RGQkVSZ2RUVVZEUnExS2hjem05bVpnWUFTRXRMSzVmekV4RVJFUkVSRVJFUkVaVVV3M2RFUkVSRVJFUkVSTytZL0ZYdjdPM3R5MlVPSmlZbWtFZ2tySHhIUkVSRVJFUkVSRVJFbFJiRGQwUkVSRVJFUkVSRTc1akl5RWlrcEtTZ1VhTkdrRWdrNVRJSGlVUUNVMU5UVnI0aklpSWlJaUlpSWlLaVNvdmhPeUlpSWlJaUlpS2lkNGhDb2NDZE8zY2dsVXJMcmVxZGtxbXBLU3ZmRVJFUkVSRVJFUkVSVWFYRjhCMFJFUkVSRVJFUjBUdWtJbFM5VXpJek0yUGxPeUlpSWlJaUlpSWlJcXEwR0w0aklpSWlJaUlpSW5wSEtCUUszTDE3RjFLcEZBNE9EdVU5SFppYW1pSXJLd3N5bWF5OHAwSkVSRVJFUkVSRVJFUlViQXpmRVJFUkVSRVJFUkc5STZLaW9wQ2NuRndocXQ0QmVaWHZBSERwV1NJaUlpSWlJaUlpSXFxVUdMNGpJaUlpSWlJaUlub0hLQlFLM0xsenA4SlV2UVB5S3Q4QjROS3pSRVJFUkVSRVJFUkVWQ2t4ZkVkRVJFUkVSRVJFOUE1NC92eDVoYXA2Qi94LzVidVVsSlJ5bmdrUkVSRVJFUkVSRVJGUjhURjhSMFJFUkVSRVJFUlV4Y25sY3R5OGViTkNWYjBEQUQwOVBSZ2JHek44UjBSRVJFUkVSRVJFUkpVU3czZEVSRVJFUkVSRVJGWGM0OGVQa1pxYUNuZDM5d3BUOVU3SjNOeWM0VHNpSWlJaUlpSWlJaUtxbEJpK0l5SWlJaUlpSWlLcXduSnljbkQ3OW0zWTJ0ckN6czZ1dktlamd1RTdJaUlpSWlJaUlpSWlxcXdZdmlNaUlpSWlJaUlpcXNMdTNyMkw3T3hzdUx1N2wvZFUxREkzTjBkMmRqYXlzN1BMZXlwRVJFUkVSRVJFUkVSRXhhSlgzaE1nSWlJaUlpSWlJcUt5a1phV2h2RHdjTlNwVXdlV2xwYmxQUjIxek0zTkFRQXBLU21vWHIxNk9jK0dpSWlJcWdxWlRJYTB0RFJoV3lxVmF1eWJtSmlJbkp3Y1dGbFpRVjlmdjBqajUrVGtJQ1ltUnRoMmNuSjY4OGxXUU0rZVBVTkVSQVFhTldva2VvMm1VQ2dRSFIyTng0OGY0L0hqeDNCM2Q0ZUhoMGM1enJUNDNyVjdRNkZRNE5XclYzajU4aVhpNCtOaFoyY0haMmZuTnhvckpTVUZOMjdjRUxacjFhcFY2UFZkdkhnUk9UazVBQUFMQ3dzMGFkTGtqYzVkbmxKVFU0WEhwcWFta0Vna1JkcW5TV2hvS0l5TmpkR2lSWXNpOVNjaUlxS0tqZUU3SWlJaUlpSWlJcUlxNnRhdFc1QklKSEJ6Y3l2dnFXakU4QjBSRVJHVmx1dlhyOFBkM1IwU2lRU25UNS9Hc21YTGhIM0J3Y0VBZ0h2MzdzSFcxaGJWcWxVVDltM2V2Qm4vL1BNUEFLQm16WnJZdVhObm9ZR1lpSWdJakJzM1RtVjhBQmc5ZW5TSnJpTXdNRkRyZm9WQ0FabE1ocHljSE9FZlpTWGg3T3hzWkdWbElTc3JDNW1abWNqSXlFQkdSZ2JTMHRLUW5wNk8xTlJVcEthbVlzQ0FBWEIxZGRVNC9vb1ZLM0QvL24wQWdLMnRMYjc3N2p2WTI5dERMcGZEMzk4ZjBkSFJBUExDVjl1M2I2L3dBYUozNWQ1UVo4YU1HYmg1ODZhdy9mNzc3MlBGaWhWdmRQNXQyN2JoeElrVHd2YW1UWnUwOXI5MjdScm16cDByYkE4Yk5xekNoZTgrK3VnajRmRzMzMzZMWnMyYXFmVHAwNmVQOEhqZnZuMnd0cll1MGo1MXNyT3pzWDc5ZXJ4Ky9SclcxdGJvMDZjUGZIeDhoUDBoSVNIRnZvYk9uVHNYK3hnaUlpSXFQUXpmRVJFUkVSRVJFUkZWUVltSmlVSzFFbU5qNC9LZWprWW1KaWJRMGRGQlNrcEtlVStGaUlpSUtxbTdkKzlpeTVZdHVIMzdOb1lPSFlxUkkwZXE3WmVhbW9xRkN4Y2lPenNiWThhTVFhOWV2YUJRS0hEMTZsV2hqNnVyYTRtRFpKR1JrU1U2WHVuTW1UTllzMllOY25OemhYOWtNaG5rY25tSng3YXdzTkFZdmp0eTVJZ1F2QU1BQndjSDJOdmJBd0IwZFhVeGFOQWdyRjY5R2tCZTBDdzBOQlFkTzNZczF2bnpCNTVLU2tkSEIzLysrYWZhZlZYMTNsQW9GS0xxZmRyMDdObFRGTDY3ZnYwNm5qNTlpaG8xYW1nOXp0allHTHE2dXNKMldGZ1lUcDQ4S1d4THBWS2NPM2NPNTg2ZFV6blcwOU1URFJvMHdFOC8vU1JxZi8zNk5YYnQycVhTMzlmWEYvSHg4Umd5WklqV09mWHYzeCtIRGgzUzJrZWJKVXVXb0hYcjFvWDJ5ODdPRmdLbUJVVkZSV2w4N2d2dWMzSnlFajJIQUJBVUZJVFhyMThEQU9MajQxWEd5QjhNTFNxRzc0aUlpTW9YdzNkRVJFUkVSRVJFUkZYUTlldlhZV1JraFBmZWU2KzhwNktWUkNLQnViazV3M2RFUkVUMHh1N2Z2NC9idDI4REFQYnUzWXQ2OWVxcDlGRW9GUGp1dSsrUW1KZ0lBQWdQRHdjQVBIbnlCRWxKU1VJL0x5K3Z0ekRqb21uUW9JRm9icVVwTkRRVUV5Wk1VQWtHUFh6NEVGdTNiaFcxWGJseVJXdFlidW5TcFZpNmRLblc4d1VHQnBiTDhxdFY5ZDZJaTR2RHNHSEQzdWhZaFVJQlB6Ky9RdnV0WExrU1RaczJCUUE4ZmZvVXk1Y3ZoMEtoRVBZbkpTVmg5KzdkYW8rVlNxV0lqNDhYbm51bFk4ZU9xZTN2Nit0YjFPbS9GWkdSa2FMcWhmbk5talZMNDNFRjl4V3NoSmVibTR0ZmZ2bEYyTGEzdHhkVnppTWlJcUxLaWVFN0lpSWlJaUlpSXFJcTV2bno1MGhJU0VEejVzMmhwMWZ4Ly94amJtNk81T1RrOHA0R0VSRVJWVktmZnZvcHpwOC9qOHVYTHdNQWpoOC9yaElXZS96NE1hNWN1UUlnTHhpa1hQN3ovUG56UWgrSlJBSkxTMHZjdlh0WDVSelZxMWVIalkxTnNlZTJjZU5HMUs5ZlgydWZXN2R1WWRxMGFXclBhVzl2cjdFQ1YxSG82K3ZEeU1oSTlJK3hzVEdNakl3UUhSMHRDc1FsSkNRZ0lDQUFPVGs1YjN5KzhxQ3ZyNjl4WDFXOU45Nm1CdzhlWU83Y3VjVjZ2UjRURTZOUzlhNHNHQmdZUUVkSEJ3Q1FtWmtwdE92cjZ3dkIwdnp0NVMwNE9CZ3hNVEhDOW1lZmZWWXAzcThSRVJHUmR2eS9PUkVSRVJFUkVSRlJGU0tYeTNIanhnMVlXRmlnYnQyNjVUMmRJakUzTjBkMGREUVVDa1dKbC9JaUlpS2k4bFZlL3orZk5Ha1NwaytmamhFalJxQkhqeDc0NTU5L1JQdGRYRnl3WWNNR0xGMjZGQ05HaklCVUtnVUEvUGZmZjBJZmhVS0JPWFBtcUIyL2YvLysrUHp6enhFVUZBUWdyL0pZZmtGQlFkRFYxVVdYTGwxSzhhcUE0Y09ISXlvcUNncUZBdWJtNWpBd01JQyt2ajRNREF5RTROSGZmLytOMDZkUHc5ZlhGeDk4OElFb2FLY01KaVVsSldISGpoMFlOR2lRc0lSc2ZxOWV2Y0tjT1hNUUd4c3JhZzhNREZUcG01Q1FJS3J3OWZubm42TlZxMVphcjZObXpacWk3WUxMdi83enp6OTQrdlNwc0QxaXhBaU45OUhodzRkRkZlbDhmSHkwbnJ1cTNodHZ3OHVYTHpGOStuUmtaV1VKYlo5Ly9qazZkdXlJQlFzVzRPSERoM0IxZGNYcTFhdGhaR1FrOUZtMGFCRlNVMU5GeHlRbUp1TGd3WU1BZ0w1OSsyTDgrUEdpYzFsWVdHRCsvUGtBOHFwNEh6MTZWTmluYkhkeWNoSXRPenQvL254aEdkbjhvY3FwVTZmQzI5dGJwVjBwS1NrSjJkblphdHZqNCtPaHE2c3JuQlBJVzY0Mi85am01dVpGMm1kaFlTRThsc2xrMkxObmo3RDkvdnZ2bzIzYnRuajQ4Q0hTMHRLRUtvUDV0V2pSQW5QbnpsVnBYNzU4T1M1ZXZLalNUa1JFUk9XRDRUc2lJaUlpSWlJaW9pcms0Y09IU0UxTlJidDI3U3BOa00zYzNCeHl1UnpwNmVrd05UVXQ3K2tRRVJGUkNTUWxKY0hTMHZLdG5qTi91R2J0MnJWWXUzYXQxajZMRnk5R1FFQUE2dFdySnl3eFdsUXJWcXpRMkc1a1pGVHFBYXNQUC93UW9hR2hXTDkrUFVhTUdJRmV2WHFKOWk5WXNBRG56cDBEQVB6dmYvOURseTVkWUdWbEplcVRrWkVCZjM5L1BIandBTUhCd2VqZnZ6K0dEUnNHUTBOREFFQkVSQVQ4L2YxVmduY0FSSUVxVFcwR0JnWnEreWxWcTFaTnBiclgwS0ZEUmR2aDRlR2k4TjNRb1VQVnZwWU5DUWtSQmUrY25Kd3daTWdRamVldXl2ZEdRY0hCd1NwdEZ5OWV4UGZmZnc4N096dlkyZG1oWThlTzhQVDBMTmE0WThlT3hjYU5Hd0hrQlIzNzkrK1AxTlJVWkdSa0FNajcyYTFldlJwOSsvYkZrU05IOFBqeFl6ZzdPNk5EaHc0SURRMUYwNlpOMGE5ZlB6eDY5QWhIang1RlZsWVdmdjMxVjdpNXVhRjkrL2JDZVF3TkRkR2hRd2NBcXRYcWxPMmxaZDY4ZWJoMzc1NUsrN0pseTRUSDZwNVBBUEQwOUJRdEpWdlVmYi85OXB2d082YW5wNGZKa3ljRHlLdUFlT3ZXTFRSbzBBQURCZ3dRSGFPcnF3c3pNek9Wc1ZndGo0aUlxR0xoLzVtSmlJaUlpSWlJaUtxSTlQUjAzTDU5RzNaMmRpclZSU295WlhXSWxKUVVodStJaUlncUtSMGRIZVRtNWlJdUx1NnRoKy9lbExKU1dWbWFPSEZpaVk3ZnMyY1BkdTdjQ1FCWXQyNGQ5UFgxMGJWclYyRy9uNThmcmx5NWdxeXNMS1NtcG1MSmtpVll0MjZkRU03SnlzckNnZ1VMOE9EQkF3QjUxYmR1M3J3cENyYmR2bjFiYmZBT2dOWmdtOUw2OWV1eGZ2MTZqZnVMc3J4cXdTcGswZEhSY0hCd0VMVzlmdjFhQ0lFQmVVdkJUcDA2VmV1eXMyK3FNdHdiaFpISlpQamhoeDhRRnhlSHVMZzQzTDE3VnlYMFdCU2Zmdm9wb3FPallXVmxoVUdEQmdFQXpNek1FQkFRZ01tVEowTXFsY0xIeHdjU2lRUi8vZlVYQUNBdExRMTc5dXpCeVpNbjBicDFhMGdrRXRTclZ3L1RwazNEbWpWck1HN2NPRkh3N2sydFc3Y09XN2R1VlduZnNXTUg5dS9mWDZLeE16TXpoV0NydjcrLzBIN3IxaTFSUDAzNzJyZHZML3dleHNmSFkvZnUzY0srZnYzNm9WYXRXcmg0OGFKd3pMMTc5M0Rnd0lFU3pabUlpSWpLQjhOM1JFUkVSRVJFUkVSVnhMVnIxNkJRS05Dc1diUHlua3F4S0tzNXBLU2t3TTdPcnB4blEwUkVSRzlDdWJ6cGhRc1g0T0xpQWwxZDNiZDJiaWNuSjlHMmNwbFdiWDJNakl6dzU1OS9DdHRlWGw1WXRHaVJzRDFod2dTaDh0bWtTWlB3eVNlZmxQYTBpK1Nqano3QzRjT0hrWnljRElWQ2dkV3JWOFBDd2dKdDJyUUJrSGRkSTBlT3hKWXRXd0RrVlNFTENncENqeDQ5a0pHUmdibHo1K0xtelp2Q2VBNE9EbGk4ZURFTURBeEU1OWl6WjQvS2NxbHZVLzVsVFFIZzExOS9GU3FES2ExZnYxNVU5YTVidDI1d2QzZlhPbTVWdmpjSyt2ampqMVVxeHVXWGs1T0RFU05HRkdtcy9GWGYxcTlmTHl3QnUyUEhEcFcrbVptWm1EQmhncWd0TmpaVzdYS3ZTdDkvL3oyKy8vNTdBRUNOR2pYdzg4OC9GMmxlQmNYSHg2dHRUMHhNUkdKaTRodU5xWlNVbENTcWhGZGNodzhmaHBtWkdUSXpNL0gxMTE4alBUMGRRTjc5MWFSSkU1dy9mMTcwZkJvWUdHRG16SmtZTTJhTTBQYnExU3VjT1hOR1pleVNYaHNSRVJHVkxvYnZpSWlJaUlpSWlJaXFnT2pvYUR4Ly9oeE5talNwZE5YakRBd01ZR2hvaUpTVWxQS2VDaEVSRVpWUVFrSUNRa0pDMExsejU3Y1d3QXNNREFTUUYwaFp2WG8xSWlNalZmb3NXTEFBY3JrY3pzN09BSUN6WjgrS3FyMVZxMVpOMUQ4aElVRjRiR05qSXp4V2hwSWVQWHFFY2VQR3FiUVhaR3RyS3dxNnBhZW40K1hMbDhKMndlQ1h1dVBuelp1SDJiTm5RNkZRUUM2WDQ3dnZ2c09lUFh1RTEzeDkrL2JGMzMvL0RhbFVpc0dEQnd1QnRPRGdZRkh3enNyS0NzdVdMWU9GaFlYb0hIcDZldWpWcXhmMjd0MExGeGNYM0xselIrdDF4Y2JHWXRpd1ljSzJ2NzgvT25mdXJQVTZDcE9jbkN6YS92UFBQekZ5NUVpaFFqSUFoSWFHaXZxY09IRUNKMDZjRUxVdFc3WU1MVnUyRkxhcjhyMUJiMDVacWZIUW9VTkNjQlVBdnYzMlcrR0xUSnFxUVJhZUtSR2NBQUFnQUVsRVFWUlhjbkt5NkhjcU16TVQ4K2JOVStrM2N1UkkxS3BWUzlUMjRNRURCQVFFbE1vOGlJaUlxT3d3ZkVkRVJFUkVSRVJFVk1uSlpESmN2WG9WRmhZV2hTN3BWVkdabTVzemZFZEVSRlFGZE9uU0JhZE9uVUowZERSYXRXb0ZXMXRiU0tWUzBUS25wUzBqSXdQSGp4L0huajE3a0pxYUNpQnZTZEw4RmM0V0wxNk1xS2dvZE8zYUZhTkhqMWFwdEJVUkVTRTh6c3JLd3V2WHI0VnRXMXZiTjU3YmdnVUxSSy9QUWtORHNXVEpFbUZiR1E3VHhzUERBME9HRE1IZXZYc2hsVXF4YU5FaTBaY3Q1czZkSzFSaUN3c0xFOEpldlh2M1JtcHFLbjc4OFVlWW01dmoyMisvaGIyOXZkcHo5T2pSQTUwNmRjSy8vLzRyQ2dwcHExNm10R3paTXEwVndvcXk3R3orUUJ1UTl6TTRmUGd3ZkgxOUN6Mi9ObFg5M2lnUHBSRUtURWhJUUVaR2hrcTdzcUpiV2xxYTJuWmx4V3lsSlV1V29IWHIxZ0RFOStyTW1UUGg3ZTJ0MGw3UTZkT25SZHVhS3VrQndNNmRPelgrL2dCNVFUbDFTd25iMk5pZ1VhTkd1SDM3dHNaajNkM2QwYjkvZjQzN2lZaUlxR0pqK0k2SWlJaUlpSWlJcUpLN2ZmczIwdFBUMGJseloySEp0OHJHM053Y01URXg1VDBOSWlJaUtpRjNkM2ZVckZrVEowNmN3TEZqeDRwMWJKczJiZURsNVZXc1kwSkRRN0YyN1ZwUmlOL0p5UWtmZmZTUktMeWtySGgyOHVSSmhJU0VxQ3h6K3VUSkV5Z1VDa2drRXVFeGtCZlVzck96Sy9KOFpESlpzZVpmVk1PSEQwZE1UQXlHRHg4T0J3ZUhJaDgzWk1nUVZLdFdEYzdPenFoVHA0N0dmbEtwRkZLcHRCUm1XbnpwNmVsQ01DNi9RNGNPNGVPUFAxYXBQS2VOa1pHUjhQaGR1VGVVOXUvZkQ0VkNnZFRVVkl3ZE8xYTREbXRyYTJ6ZXZQbU5LMUVhR1JrSlljL3M3R3o4OE1NUEpaN3I4dVhMY2ZueVplam82SWlDcEFNSERsVGJYOWsrWjg2Y0VwOWI2ZVhMbDdoNzk2Nm9iZTNhdGREUjBWRWIyUHZzczgrMGhvZ0xMbWVjWCtmT25SRVRFNE9hTld2Q3dzSUNseTVkUWs1T0RnREExTlFVczJiTkt0T0FNaEVSRVpVdGh1K0lpSWlJaUlpSWlDcXgxNjlmSXp3OEhIWHIxa1dOR2pYS2V6cHZ6TnpjSEUrZVBJRk1Kb09lSHY5a1JVUkVWSmxaVzF0aitQRGhlUEhpQmFLam81R2RuVjJrNDk2a29wYVZsWlVvWFBYQkJ4OWd5cFFwdUhEaGdxamZ3b1VMc1duVEpzVEh4NnVFcXdBZ05UVVZFUkVScUYyN051N2Z2eSswT3pnNHdNVEVwTkI1Yk4rK0hWZXVYTUg4K2ZORjdZc1hMMVpaV2pTLzBhTkhxeDF2M2JwMUt0ZlFzbVZMM0x0M0QvZnUzUk8xSzZ1Q0taMDZkVXEwYldCZ2dLaW9LRVJGUmFtY3AwT0hEdERYMTlkd1ZjQytmZnRVMmhJU0V2REZGMThJMjVNblQwYWJObTAwamxGWWVPN3g0OGRxMnpNeU1yQnIxeTVNbVRJRlFGNDFzL3ppNHVLd2MrZE9ZYnRtelpwd2MzTVR0cXZxdmJGNTgyYms1dWFLMmlRU2lSQmkrL1hYWDBYWDRlUGpJd1FyODRmS0JnNGNpTEZqeHhZNmZ6OC9QL2o1K1FuSDkrelpzOUJqaW1MU3BFbjQ1Sk5QU2pUR2tpVkwxSDc1YU8zYXRjTFNzcHFFaG9hcUJPWmtNaG0rKys0N3hNZkhvMHVYTHFKOTZ1Nk5vdXJkdTdkd3JmLzczLzl3OXV4WllkKzBhZE0wVmxCczFhb1ZsaTVkcXRLK2NPRkMwUmhFUkVSVXZ2aVhUQ0lpSWlJaUlpS2lTa3FoVU9EeTVjc3dNRENBdTd0N2VVK25STXpOelFFQUtTa3B4YXB1UWtSRVJCV1RSQ0tCdmIyOTFtVWFTNE9ibXh2czdPeVFtNXVMaVJNbnd0UFRFOTk4ODQxb2FWQUFhTmV1SFZxMGFJSHQyN2ZqMXExYmFOaXdJWTRkT3dZVEV4TWg5SFQ1OG1YVXJsMGJZV0Zod25IdnZmZWU4RGc3T3h2aDRlRjQ5T2dScmwrL0xoci9sMTkrQVFDVjZsV3hzYkZhNTYrc3VsWlFXbG9hdnZubW0wS3VYcjNpSE5laVJRdXRGZTh5TXpNTGJjdk96bGJiVCtuRml4ZXdzTERRZUo2QzRUdGRYVjBoWEhiOCtIRjA3ZG9WRFJvMEVKWVJWU3E0MUcyZlBuMUV6MzlWdlRma2NybEtFRXo1NVpXMHREUWNQbnhZYUxlMHRFU1BIajIwbnFjeTB4VHN6Y25KRVNyTHFhTlFLSERreUJHTiszLzg4VWRoS1dlbE4xMTJGdmovbi8yTkd6ZXdmZnQyb2Ixbno1N28yTEdqeGpHSmlJaW9jbUQ0am9pSWlJaUlpSWlva25yMDZCRVNFeFBoNmVrcHFwcFJHU2svakUxS1NtTDRqb2lJaUlwbDFxeFpxRisvUGd3TkRYSDgrSEdFaG9ZSysrYk5teWVFVzR5TWpEQnAwaVJrWjJkRElwRkFUMDhQVGs1T1FvV3NNMmZPb0Z1M2JyaDY5YXB3ZktOR2pZVEgxNjlmaDcrL3Y4WjVTQ1FTcllHZnlraFQ5Ylg4dG16WmdpMWJ0bWp0bzYzS1dzR3cydWpSbzdGdDJ6WUFlVUd6RlN0V1lQUG16YUxYdTJmT25FRklTSWl3YlcxdHJUWmtWbFh2allMaE8rVnpjK2pRSWRFU3ZuMzc5b1dob1dHcG5UYy9kM2QzZlBqaGg4VTZadlhxMVZyM0s1ZTBQWGZ1bktpcW9iSmRVNFc0NGpwNzlpeWVQMyt1MHU3czdDeUVRUXMrYnk5ZXZGQ3BPSmhmWVdIS1o4K2VJU0FnUUZoKzJNWEZCUk1tVEJEMnA2ZW5GNm1TSWhFUkVWVThETjhSRVJFUkVSRVJFVlZDR1JrWnVIbnpKbXhzYkZDN2R1M3luazZKbVppWVFGZFhGOG5KeWVVOUZTSWlJcXBFWW1Oak1YMzZkSTM3bHk1ZHFuYlp4dURnWUV5Y09CRXhNVEZDMjgyYk43Rjc5MjVSc0NuL2NxcVdscFlhejJOaFlZRVdMVm9nTGk1TzFIN2t5QkZSb0NZME5CUkxsaXdSelVPZHBLUWtqZWVxU2hRS2hTalFabUppQWg4Zkg0U0ZoUW50RVJFUjJMSmxDeVpQbml4c3IxeTVValRPeUpFalZjSlNWZlhlQUZTckR5cXJTT2QvTGdFZ01EQVFnWUdCYXNmNDVaZGZoS3A4QldrN3Q1S2xwU1hxMTY5ZmFML2ljSEZ4QVpEM0pTTjE3ZHJtbG45SjNaa3paNnBVU3N6dndJRURBUElxQmlyRGNBQXdac3dZN042OUc1NmVudkQyOWhZdDRUeG56cHhpWEluWW5UdDNzSERoUXRFeXlPYm01bGl3WUFIaTR1S1FrSkFBZTN0N0lXU29kT0hDQmRGMUVSRVJVY1hFOEIwUkVSRVJFUkVSVVNWMDdkbzF5T1Z5Tkd2V3JMeW5VaW9rRWdrc0xDemVtUSthaVlpSXFHS3dzN09EazVNVElpTWpvVkFvY09qUUlXR2ZxNnNycksydGhlMzh5NllhR0JpSWxydzhkT2dRSkJJSmpoNDlLclNabVptOWNTVXJxVlNxTVdTa1VDaXdjZU5HcmN0bUFrRERoZzJ4YU5HaUVsVVZMa29JcXlSdTNMZ2hDaVExYWRJRUVva0VmbjUrbURoeEloUUtCUURnNk5HamNISnlRcXRXcmVEdjd5K3E3dGEwYWRNeUNTaFYxSHNEVUsyeXBpMzhWMVpDUTBORmxRUXJDNFZDSVlUNzJyZHZMNnFncUtlbmh4VXJWc0RJeUtqUVNuYkY4ZHR2djZrc2QzenQyalhSdHAyZFhhbWRqNGlJaU40dWh1K0lpSWlJaUlpSWlDcVpxS2dvUkVWRm9WR2pSa0tWaTZwQUtwV3FWQVFoSWlJaTBrWlhWeGRPVGs2UXkrV2laU1F0TEN4RWdhaFhyMTRKZ1Mwakl5UFJHRjI3ZHNYMjdkdFZ4aTRZNktwV3JSb21UNTRNTnpjMzVPYm1pcGFNbEVna0FQSmVweW5aMk5pb0xOdWFucDR1Mmk2NGY5V3FWVnJEY2pLWkRDdFhyaFJWNUNvWTlqSTBORVJXVmhidTNyMkx5Wk1uWS9IaXhYQjJkdFk0Wm42dFdyV0NsWldWeHYxWHJsekI3Tm16aGUxMTY5YWhZY09HUlJwYm5aTW5UNHEybGRYa1hGMWRNWERnUU96ZnYxL1l0M256WnV6YnR3K3ZYcjBTMm95TmpmSGxsMThLejM5K1ZmbmVLTGhrYW1rdHgxb1pGQ1ZvdVdMRkNxeFlzVUtsZmNxVUtlalZxeGRjWEZ4dzU4NGQ5TzdkV3hTK0EvNy9IckMxdFZVYlBwMHlaUXJ1M0xrREFQajg4OC9SdjMvL1F1ZlRzMmRQbGZNVXBPMzNqb2lJaUNvMmh1K0lpSWlJaUlpSWlDcVJ6TXhNWEw1OEdaYVdsaVg2b0xNaWtrcWxlUHIwS1hKeWNxQ3ZyMS9lMHlFaUlxSktvRWFOR2dnTURNU1JJMGV3WWNNR0FJQ09qZzVXckZnaEJNNlNrNU14ZHV4WTRaZ0JBd2FJeHVqZXZUdDI3ZG9sQ3JDWm1abWhXN2R1b243Nit2cm8zYnMzQU5WbE1aVWVQbndvUExhM3Q4ZC8vLzJuZGY2UmtaR2k3ZnhMWUJZVUd4dUxwVXVYNHQ2OWUwSmJyMTY5RUJNVGc3Q3dNS0V0SUNBQTgrZlBoMHdtUTJ4c0xDWk9uQWhmWDE4TUhEZ1FPam82S3VObVpXWGh5eSsvVkh2TzMzLy9YYlJkTUNDMmV2VnFsY0NhSnBNbVRjSjc3NzBuYkNjbEplSDA2ZFBDdGtRaUVTM2xPbXJVS055NWN3YzNidHdBQU1qbGNsSHdUaUtSWVBiczJSb3JobFhsZXlOL2tBOEFIQndjQUFCcjE2N1ZPbWIrNE5yQWdRTkYxMTVjWGw1ZThQSHhlZVBqN2UzdGk5VmZKcE9WMmhkMW5KMmRJWmZMNGVibXBuYi9wazJiY1BqdzRVTEgyYkpsQzdaczJhSnh2eks4MTdScFV6ZzVPU0V1TGc2MWF0V0NrNU1UYXRhc0NUczdPOWphMnNMYTJobzJOallxeDd1NnVtTFFvRUVxN1FjT0hNRDkrL2NMblI4UkVSRzlIUXpmRVJFUkVSRVJFUkZWSXBjdVhZSk1Ka09yVnEzVWZuaGFtVmxZV0FESSt4QzBldlhxNVR3YklpSWlxaXhpWTJNUkdCZ29iQnNaR2VITW1UTXdOalpHalJvMThQWFhYd3VoTFd0cmE1WEFrS0doSVd4c2JFU0JwcVpObThMWTJMaFk4MGhQVHhjcVlnRkFvMGFOQ2cxWUZZVkNvVUJ3Y0RBMmI5NHNXbTYxZmZ2MitPS0xMK0R2N3kvcTM2SkZDOHliTnc5TGx5NkZUQ2FEVENaRFlHQWdUcDgralhIanhzSGQzVjNVWHk2WGl3Sjl4ZkgwNmRNaTkwMUxTeE50SHp4NEVGbFpXY0oyeTVZdFJkVy9kSFIwTUd2V0xJd2NPVkp0S0xGYnQyNW8yN2F0MW5OV3hYdERvVkRnK3ZYcm9yWjkrL1poMzc1OXhScm5sMTkrd1MrLy9LSngvNlJKay9ESko1OW8zSitjbkt3eGFGZ1VqeDQ5UXV2V3JZdFV0Vy9od29XNGV2VXEycmR2Lzhibnk2OXUzYnBvMTY1ZHFZeFZWQ3RYcm9TbHBXV3gzc05aV1ZtaFE0Y09LdTM1SzE4U0VSRlIrV1A0am9pSWlJaUlpSWlva25qMDZCRmlZbUx3L3Z2dkMwRzFxa1M1L0ZkU1VoTERkMFJFUkZSa3QyN2Rnb0dCZ1ZDVkxUMDlIYnQyN2NMdTNidFJvMFlOeE1mSEE4aGJoblR1M0xtaVNtMVpXVm1ZTjIrZVNpV3hNMmZPWU0rZVBSZzJiRmlSNTNIdDJqWGs1dVlLMndXcmF1M2J0dy9XMXRZcXgybGJSdlBCZ3dmWXRHa1RidCsrTFdydjNyMDdwazZkcW5hNVZRQm8yN1l0VnF4WWdZQ0FBQ1FsSlFFQXdzUERNV1BHRExSczJSTERoZzFEbzBhTkFPUTlMeDRlSGhybjhPVEpFN3grL1ZyamZpVVRFeE5SWmJ1QzhyOStUVWhJd05HalIwWDdlL2JzS2RxK2NPRUNObTNhcExFYTRNbVRKNUdkblkzaHc0Y0xsZDhLcW9yM3h2Mzc5NUdjbkN4cWMzQndVRm1LdHF6ZHVuVUx0MjdkS3RFWXRyYTJvdkNkVENiRGpSczNjT2JNR1ZHL3MyZlBBc2lyTUtodUtWaEEvRnpObkRrVDN0N2VHcy9idm4xN3JjczdOMjNhVktVdElTRkJWS2xSU1U5UER4OTk5RkdoRlNBTExpdWJuWjJORnk5ZUlEbzZHcytmUDBmdDJyWFJzbVZMcldNUUVSRlJ4Y1R3SFJFUkVSRVJFUkZSSlpDU2tvTHIxNi9EeHNZRzllclZLKy9wbEFsalkyUG82K3VyZkpoSVJFUkVwRTJYTGwzUXNXTkhuRDE3RmtlUEhoV3FnaWtVQ2lGY0JRQzFhOWVHcWFtcHNKMlVsSVFsUzVhb1ZCRlQycmx6SjVLVGsrSG41d2Q5ZlgzUlBvVkNvZEwvbjMvK0VSNmJtcHJDMWRYMWphL3A5dTNiMkwxN055NWZ2aXhxbDBna0dEWnNHSHg5ZlFzZHc4M05EUnMzYnNTU0pVdEVTMVJldW5RSmx5NWRRcjE2OVRCNDhHQjA2TkFCMzMzM25jcngxNjlmeDRFREIwVEJPeE1URTlIU3MvbERYK25wNmNqSXlNQ0FBUVBRcGswYjZPbHAvaGh5dzRZTnlNaklFTFlkSFIzUnVuVnJBSGxCdFYyN2R1SG16WnRhcjAraFVPRFVxVlA0KysrLzBhWk5HM1R2M2gwdFdyUVFuYmNxM2hzRncyY3VMaTR3TlRWOTYrRzcwbmIwNkZGczM3NWRkRitVRlczQk95QXZ2SnEvcXVMang0K3hZTUVDWWR2R3hnYVptWmxJVGs2R1RDYkQxYXRYTVc3Y09IaDVlYWtFWXRQUzBuRDY5R25FeHNZaUppWkcrSGRDUW9Mb1hoa3paZ3pEZDBSRVJKVVV3M2RFUkVSRVJFUkVSQldjWEM3SHhZc1hvYU9qQTA5UFQ0MFZUcW9DcVZRcVZHY2hJaUlpS2dxRlFvR0VoQVRrNU9UQXlzb0tob2FHb3VWTWxSNC9mZ3cvUHorMGJ0MGEzdDdlK1A3NzcxVmVkMWhaV1NFeE1WSFlQbno0TUs1ZXZZcXZ2dm9LZGV2V1JXNXVMdlQwOUZTV2FZMkxpME5vYUtpdzNibHpaNVh3MlpkZmZnbGRYZDBpWFZObVppYXVYcjBxYXJPMHRNU2NPWFBRdkhueklvMEI1RlVXVzdkdUhYNzU1UmZzMnJWTFZFVXVNaklTTldyVUVQV1Bpb3JDNmRPbkVSd2NqTWpJU05HKzl1M2JvMHVYTGdnSUNCQmQwOTkvLzQzZmYvOGRBSER2M2owc1hyd1lGaFlXYU5ldUhUdzlQZUhoNFFFVEV4UGhtRk9uVHFsVU51dlhyeC8rK3Vzdi9QYmJid2dQRDFkN0xmWHExWU96c3pPQ2dvSkU3UXFGQW1mUG5zWFpzMmRoWm1hRzVzMmJvMi9mdm1qVXFGR1Z1emNTRXhOeDh1UkpVVnVIRGgzUXAwOGZVV1U5VGZyMDZTTTg3dHUzTDRZUEg2NnhiMkdWM0hyMTZvVXBVNllVZXM3OFltTmpOVllNMU5YVkxUUjRsNU9UVTZUcmxNdmxXdnNWOWZjd0tpb0todzhmeGg5Ly9DRWFiOGFNR1FDQXI3NzZDbks1SERFeE1RZ0lDRUNkT25YdzRZY2ZvbDI3ZGtJMXh0emNYS3hhdGFyUWMrM1lzUU03ZHV3UXRWMjRjRUZyWlV3bFpSOU5WUUdKaUlpb2JERjhSMFJFUkVSRVJFUlV3ZDI3ZHcrSmlZbG8xYW9WakkyTnkzczZaY3JDd2dMUjBkSGxQUTBpSWlLcUpFSkNRckJxMVNxMWdTb0FzTGEyUm1wcXFpalVjKzNhTlp3L2YxNmw3NkJCZ3pCZ3dBQk1uVG9WRVJFUlFudGtaQ1F5TWpLUWxaVWxoSnp5VjZ3eU1EQkFTRWlJS0p6VHRXdFhsZkdMOHhxbmVmUG1HRE5tRExadDJ3WWdMMkExY2VKRWxhVXJpMEpIUndlREJ3OUcyN1p0c1czYk51SGFwMDJiaGthTkd1SGh3NGNJQ2dyQzVjdVhSZGV0WkdGaGdiRmp4Nko3OSs2NGN1V0thSit1cmk2KytPSUxlSGg0WU5PbVRVaElTQUFBSkNjbjQvang0emgrL0Rna0VnbWNuSnd3ZHV4WTFLeFpFMnZXckJHTlVhZE9IUVFIQitQT25UdHE1NitucHdjZkh4LzQrdnBDVDA4UG5UcDF3b1lORzlRK242bXBxVGgvL2p3KysreXpLbmx2eUdReUdCc2JJenM3RzBEZWM5T3RXN2MzZW8rZ3I2OFBNek96WWgrbkZCRVJnUk1uVGhUckdHMFZycDJkbmRXMjI5cmFvbVhMbHFoZnZ6NVdyMTZ0RXI1VVo5V3FWVm9EYjlwQ2FrbEpTVGg2OUNqQ3dzSnc5KzVkbFVxR3c0WU5RN05telFEa2hmQldyMTR0L0h5ZlBuMks3ZHUzWS92MjdaQktwZGk4ZVRPc3JhMVJvMFlONFhlRGlJaUlxaDZHNzRpSWlJaUlpSWlJS3JERXhFVGN1WE1IVGs1T3FGV3JWbmxQcDh4SnBWSThmdndZV1ZsWk1EUTBMTy9wRUJFUlVRWG42ZWtKSFIwZGxYYXBWSXErZmZ1aVg3OSt5TWpJd042OWUzSHMyREU0T2pxaWE5ZXUyTEpsaTZqLzBLRkRNWExrU0FEQU45OThnMm5UcGlFMk5oWUFNSERnUURSdTNCaEEzbEt1MTY1ZEV4M3I2T2lJM3IxNzQ5OS8vMFY0ZURqYzNkM1JvRUdERWwrYmo0OFBvcUtpMEw1OSsxSlpqckpXclZwWXNtUUpidDI2aGR1M2I2TkxseTRBQUdOall4dy9mbHdscEthdnI0L3UzYnRqeElnUnNMQ3cwRHAyKy9idDBieDVjeHc4ZUJCSGpoeEJTa3FLc0UraFVDQXRMUTFObXphRmpvNE9XclZxSmFvRU4yblNKTmpaMldIQ2hBa3E0YXlXTFZ0aS9QanhjSEp5RXJVRkJnYml4SWtUMkw5L3YvQnpVaG82ZENoc2JHeGdhbXBhNWU0Tkd4c2JMRnk0RURObnprUnViaTY2ZGV2MlJvSE0wbkRqeGczY3VIR2oxTWFyVzdjdUpCSUpKQklKR2pkdURDOHZMN1JxMVVyNDJlZXZPbGlXek16TWNQSGlSWlVLaGhLSkJLTkdqY0xnd1lPRk5tOXZiMVN2WGgxTGx5NUZhbXFxcUwrYm14dXNyYTBCNUFVTEV4SVNJSlZLNGVqb0NBY0hCemc2T2dyL0dCc2JhNjFDU0VSRVJCVWJ3M2RFUkVSRVJFUkVSQldVVENiRGhRc1hZR1JrSkZSWHFPcWtVaW1BdktvWXlnK3JpSWlJaURReE5UVkZ1M2J0RUJ3Y0REMDlQVFJyMWd5ZE9uVkN4NDRkWVdCZ0FBQXdORFRFeElrVDBidDNiMlJtWnNMVjFSV1BIajNDWDMvOUJYTnpjMHllUEJtZE8zY1d4clMydHNiR2pSdXhkT2xTeE1URVlPalFvY0srZ2dFckF3TURqQm8xQ3NiR3hsaTBhQkVtVEppQUNSTW1xSjNydm4zNzFMNiswYlNzcEVRaXdmVHAwOS9vZWRIR3pjME5ibTV1d3JhRGd3TkdqaHdwaE03TXpNelF2WHQzOU8vZnYxakJMaE1URTR3WU1RS0RCZzNDbjMvK2llRGdZTnkvZng4S2hRSitmbjdDMHJQejU4L0h6cDA3c1dmUEh2VG8wUU5ObXpZVjJtZlBuZzJGUWdGUFQwOE1HVElFalJvMVVuc3VYVjFkOU9yVkN6MTc5c1M1Yytkdzh1UkpoSVdGd2NyS0N2MzY5UU5RZGUrTkprMmFZTlNvVVRodzRBQjhmWDIxL2t3cUV5TWpJd1FFQktCSmt5WXdOemN2dDNubzZ1cGk5dXpaOFBQekU1WnBkbkp5d3JScDA5Q2tTUk9WL3MyYk44ZFBQLzJFYmR1MklTZ29TS2lVbC8vZW1EWnRHb3lOaldGcWFxcjJuRmxaV2NWZXdwZUlpSWdxRG9taVlLMWNJaUlpb3Jjb0tTa0p1M2J0RXJaNzllcUZ1blhybG5oY21VeUdpSWdJUEgzNkZJMGJONGF0clcySngxUW5LeXNMUC96d2c3RDk4Y2NmYTF3aW9TU3VYTG1DelpzM0M5dHo1c3lCaTR1THh2NkxGaTFDVkZRVWdMdy9tSzVjdVJLNnVycWxQaThpSWlJcVcxZXVYTUdqUjQvUW9VT0hNbnM5VTlGa1pXWGg2TkdqOFBEd1FMMTY5Y3A3T2tSRVJGUkVHelpzUUZaV0ZtYk1tUEhXengwWkdZbVhMMStpWWNPR1JhNmNtNTZlanExYnQ4TFgxMWRqd0V3dWx5TXFLa3BVZlRnbUpnWTNidHlBdnI0K3JLeXM0T0xpSWxxNk16NCtYaFNpK3VhYmI0VEhreVpOVXJ2TVoxSDZhQ09UeVNDWHk0VnRaYkNzdUdPc1diTUdMVnUyUk51MmJhR3ZyNisyMzgyYk43Rmt5UkpoKyt1dnY0YXJxNnZHY2VQajR4RVdGb1p1M2JwQklwR0k5cDA2ZFFwZVhsNmlKVk12WExpQTJyVnJ3ODdPcnRqWGtKNmVqdGV2WDhQZTNsNW9xNnIzaGtLaHdNT0hEN1UrOStyY3VuVkxlR3h0YlYzczl4aFRwMDRWSHJkdDJ4WStQajdGT2o0eE1SR0xGeThXdHYzOC9JVEtnZVZseElnUnd1TlpzMllKODltNmRTdXVYNytPVHovOUZKMDdkNGFlWHVFMWJhS2lvbkRpeEFtOGZQa1NjK2JNS2JNNUV4RVJVZW1TRkh5aFd0empHYjRqSWlLaThoUVpHWW5SbzBjTDI0c1hMMGFiTm0xS05PYWhRNGV3ZmZ0MjVPYm1BZ0Q2OXUyTDhlUEhxL1JUTG5sUkdGMWRYZEVmQWZOTFRVMUZuejU5aE8yQWdBQzBiZHYyRFdldTJmVHAwM0h6NWswQWVkKzAzTEZqaDhvZkxKVnUzcndwK2xiMDRNR0RSYzh4RVJFUlZRNHZYcnpBZi8vOUIxZFhWN3ovL3Z2bFBaMjM2dWpSbzNCMGRIeG5xdjBSRVJGVkJlVVp2aU1pS20xeXVWenRzc1ZFUkVSVTlaUTBmTWRsWjRtSWlLaGNLUU55U2lWOGJRTUErT0NERHhBWUdDaU1IUklTZ3M4Ly8xemxqeVV2WHJ3UWZiTlJFM2QzZDZ4YXRhcEVjMHBNVE1UQWdRTUw3ZGVuVHgrVjVTZk9uRGtqQk84QTROV3JWeGd6Wm96S3NlUEdqWU9ucDZlb2tpQ1E5eTNpLy83N1Q2Vi85ZXJWc1dMRmlxSmVBaEVSRWIxRmFXbHB1SGp4SWl3c0xOUXViVlRWU2FWU0pDVWxsZmMwaUlpSWlJam9IY1hnSFJFUkVSVVZ3M2RFUkVSVXJuSnlja1RiYjdJMDZzY2ZmNnpTSnBQSmhNZXZYcjFDNzk2OVJjRStiMjl2OU92WHI5am5ldHZTMDlORnk4MENlZFgyVWxOVFZmb3FQNlMvZHUyYXFEMHVMazd0Mk5uWjJhVTNVU0lpSWlvMXVibTVPSGZ1SEJRS0JieTh2TjdKcGVPbFVpbWVQWHRXM3RNZ0lpSWlJaUlpSWlJaTBvcmhPeUlpSWlveklTRWhoZlo1OGVLRmFQdm16WnRxZzJVRmRlN2NXWGljbVpsWmFQK3NyQ3pSZHNIUW56WTFhdFFRSGo5OStsUzBMejA5WGJRZEZ4ZW4wc2ZSMGJISTV5cFkrVy8xNnRXSWpZMHQwckZaV1ZuNDhjY2ZpM3d1SWlJaXFwaXVYcjJLVjY5ZXdjdkxDK2JtNXVVOW5YSmhZV0dCN094c1pHUmt3TmpZdUx5blEwUkVSRVJFUkVSRVJLUVd3M2RFUkVSVVpwWXRXMWJzWTM3KytlY2k5Y3NmdmlzdGE5YXNnWnViRzY1Y3VZTFpzMmNMN2IxNjlSSWUrL241YVIxajA2Wk5LbTJCZ1lFd05UVVZ0UzFidGd3dFc3YkUrZlBuTVgvK2ZLSGR6YzFOZUx4Ly8zNzgrKysvd25iLy92M3grZWVmWTgyYU5UaCsvRGdBb0h2MzdwZytmVG9BNFB2dnZ4ZUZHVmV1WEFrakl5TXNYTGdRTDErK2hMZTNOMmJPbktsMS9rUkVSRlMrbmp4NWdpZFBucUJCZ3dad2NIQW83K21VRzZsVUNnQklUazVtK0k2SWlJaUlpSWlJaUlncUxJYnZpSWlJcU5JTERnNUdibTR1amg0OWl0MjdkMlBPbkRudzlQUVU5aXNVQ293YU5RbzZPanI0K09PUDRlM3REVk5UVTBSSFI2c2Q3NTkvL2hFZU96czdvMG1USm1VMjkwdVhMZ21QemN6TTBMcDFhd0RBMmJObnNXUEhEdEU4Um84ZURTQXZESGp5NUVuSTVYS2NQSGtTUFhyMGdJbUpDWTRkT3liMDkvYjJSdE9tVFlYZ0hRQUVCUVhCeThzTGJkdTJMYlBySVNJaW9qZjM2dFVyWExseUJUWTJOcUpBL3J2SXdzSUNBSkNVbEFSYlc5dHluZzBSRVJFUkVSRVJFUkdSZWpybFBRRWlJaUtpa3BMTDVaZzZkU28yYmRxRWxKUVVMRisrWEJTcysrZWZmL0Q4K1hORVJrWmkwNlpOV0xod29jYXhaRElaVHA4K0xXejM3ZHUzVE9jZUZoWW1QTzdZc1NQMDlmVUJBTTJiTnhlQ2VCWVdGcGcvZjc2d3o5WFZGZDI3ZHdlUUZ5dzhmLzQ4YXRXcWhZRURCd0lBcksydE1YNzhlQURBOU9uVFlXVmxKWndqLzdVUkVSRlJ4Wkdkblkyelo4L0MwTkFRclZ1M1ZsbUsvbDJqcjY4UEV4TVR2SDc5dXJ5blFrUkVSRVJFUkVSRVJLUVJLOThSRVJIUlcrSHQ3WTJSSTBlcXRGKzZkQWxyMXF3UnR0ZXRXNGNhTldxbzlOdXhZd2RPblRxbGRtd2RIUjEwNjlZTjkrN2RBd0NrcHFaaStmTGwrUDc3N3lHWHk3Rjc5MjZocjU2ZUhpWk1tS0J4bm1GaFlVaE5UUVVBVkt0V0RSOTg4SUhHdnR1MmJVT05HalhRcDA4Zm9TMGdJQUJ0MjdiRlJ4OTlwUEU0cFlpSUNGRkk4TU1QUHhRZUd4b2FZdUhDaFZpNmRDa0dEQmdBbVV3bUd2UG5uMy9HOCtmUE1XTEVDS0V5enVqUm8zSHYzajBNSGp3WUJnWUd5TTdPaHJHeE1jYVBINCtWSzFmaXM4OCtRKy9ldlF1ZEZ4RVJFYjFkQ29VQ0Z5NWNRR1ptSmpwMzdneERROFB5bmxLRlVLMWFOWWJ2aUlpSWlJaUlpSWlJcUVKaitJNklpSWplQ2lNakkxaGJXNnUwcDZTa2lMWmRYRnhnWUdDZzBzL1kyRmpyK0QxNzlzUi8vLzJIc0xBd1NLVlNkT3ZXRFJLSkJMLzk5aHNpSXlPRmZvTUhENGF6czdQR2NZNGZQeTQ4L3VTVFQ0UnFjMlhoL1BuendtTTdPenMwYnR4WXRGOVBUdzhCQVFFQWdLZFBuNHIyMWFoUkF5dFdyQUFBM0xwMUM5T21UUlAyWGI5K1hlMzUxcTlmai9YcjF3dmJmL3p4aDlybm1vaUlpTjZ1TzNmdUlDWW1CczJhTlJOVnJIM1hXVnBhSWpvNkdybTV1ZERWMVMzdjZSQVJFUkVSRVJFUkVSR3BZUGlPaUlpSXlsWCtvSmlscFdXeHcyRFRwMDlIZUhnNEFDQTNOeGNBa0o2ZWpoOSsrQUUvL1BBRHNyS3lSUDBQSERpQWd3Y1BBZ0MyYk5raTJwZVltSWlMRnk4Q3lLczhWOVpWNHM2Y09TTTgvdkRERDFXV2w3dDI3UnJTMHRJQUFIRnhjUnFQbFVxbFpUaEw5YzZlUFZ1a2ZnWUdCckMzdDBmTm1qWGYrVW1jVDlRQUFDQUFTVVJCVk9YemlJaUkxSG54NGdYdTNMbUQyclZydzhYRnBieW5VNkZZV2xwQ29WQWdLU21Kb1VRaUlpSWlJaUlpSWlLcWtCaStJeUlpb25LVGtKQ0FLMWV1Q052cUt1TVZKak16RTVtWm1hSzJuSndjNU9Ua3FPMWZNSXlYMytYTGw0VUFuNldsSmZUMHl1Nmwwc3VYTDNIMzdsMWhPLytTczBvYk4yNVVxWGlucEt5SUIwQzBiTy9iY3U3Y3VXTDF0N2EyUnZmdTNkL29aMHhFUkZSVnBhV2w0Y0tGQzdDMHRFVHo1czNMZXpvVlRyVnExUUFBcjErL1p2aU9pSWlJaUlpSWlJaUlLaVNHNzRpSWlLamM3TjI3VndpN0FVQjRlRGdXTDE2TTZkT253K3ovMkx2enVLanEvWC9ncnhrR2hwMWhIVUVSUkRFV0VWUnl3Vnh3dTZhcHFhWDF0ZFJiWm1sWGM4a2xjMDNOM0RKVHNWSzVtVm8zeTZ2cHRVV3ZYeE4zM0JlV1FGbEUyWGZabWVYM0IxL09qOE93S2pDQXIrZmo0ZU9lOHptZjh6bnZJYm9TODVyM3g5eTh5ZXNKREF4RWRIUTBvcU9qa1pLU2d2WHIxMlBGaWhYVmRtekx5c3JTdVphYm00dTB0TFJhbjNYMjdGbG90Vm9BZ0sydExkcTBhZlAwTCtELzdOMjdGMDVPVGpyanAwK2Z4cWVmZnRvZ3o1Zy9mMzZ0YzhvNzFhU21wdUxTcFV2WXYzOC9CZzhlaks1ZHV6WklEVVJFUkMxWmFXbXAwTW0yVDU4KzNGYTFDaVltSnBETDVjak96dFozS1VSRVJFUkVSRVJFUkVSVll2aU9pSWlJOU9MR2pSczRmdnk0enZqWnMyY1JIUjJOWmN1V29YUG56cld1RXhRVTlNUTFKQ1ltaXM1bE1obVdMRm1DZDk1NUJ5cVZDdWZQbjhjZmYveUI0Y09IVjNuL3dvVUxkY1krLy96ek9qMzdoUmRlUUd4c0xOTFMwcENSa1lHTkd6ZGkwYUpGRGJJMTY2NWR1MkJxYXFvem5wU1U5TlJyMTRkRUlvRkNvWUJDb1VESGpoMXgrdlJwbkRwMUNvNk9qdXlBUjBSRXp6U05Sb01MRnk0Z056Y1gvZnIxMDh1SERsb0toVUtCckt3c2ZaZEJSRVJFUkVSRVJFUkVWQ1dwdmdzZ0lpS2laMDljWEJ6V3JGa2pkSDREQUFzTEMrRTRPVGtaYytiTXFUS2MxOWphdFd1SGwxNTZTVGovOXR0dmE5eXE5a25aMmRsaDdkcTF3dGEycDA2ZHdxRkRoMFJ6ZHUzYWhaTW5UK0xFaVJOd2RYVVZYVHQ1OHFUd3A3Sno1ODdoeElrVE9uL3UzTG5UNEsranJnd01EQkFZR0FoYlcxdjg5dHR2b24vMlJFUkV6NXFyVjY4aU5UVVYvdjcrVUNxVitpNm5XVk1vRk1qSnllSFBEa1JFUkVSRVJFUkVSTlFzc2ZNZEVSRVJOYWs3ZCs1ZzFhcFZ5TTNORmNhVVNpV0Nnb0lRRkJTRVU2ZE9BU2piaXUyTEw3NUFaR1FrWnMrZVhlT2E1OCtmeDJlZmZWYXZPbzRkTzFidHRWZGVlUVZIamh3QkFHUmtaT0RjdVhNWVBIaHd2ZGF2aXc0ZE91RFZWMS9GRHovOEFLQnN1OWlCQXdmQ3pzNU9OTy9reVpPSWk0c1RqWDMxMVZlWVBuMDZwTktXODFrS0F3TUQ5T3JWQy8vNXozK1FsSlJVNWRhNFJFUkVyZDNkdTNjUkh4OFBiMjl2blhBOTZWSW9GRkNyMVhqOCtERXNMUzMxWFE0UkVSRVJFUkVSRVJHUlNNdDV0NWFJaUloYU5MVmFqWDM3OW1IaHdvWEl5Y2tSeHVWeU9aWXVYUXBMUzBzc1dyUUlyNzc2cXVpKzMzLy9IWFBuemtWUlVWR05heGNWRmRYclQwMlVTaVU2ZGVva25KODdkNjdLZWJ0MjdjTGh3NGRGWXl0WHJxeXlHMTExWG5ubEZSZ2FHZ0lBaW9xS2RPN056TXpFVjE5OXBYUGZvVU9Ic0dqUklsR0lzZHpldlh0Rm5mSEsveXhac3FUT2RUV1c4dTQrbGJmOEpTSWllaGJFeHNZaUlpSUNycTZ1OFBMeTBuYzVMWUsxdFRVQUlEczdXOCtWRUJFUkVSRVJFUkVSRWVsaStJNklpSWlhaEVxbFFsaFlHRlFxbFRCbVpHU0U1Y3VYdzhQREF3QWdrVWd3ZmZwMFRKczJUWFJ2djM3OVlHeHMzS1QxdXJpNENNY3hNVEdOOWh4TFMwdDA2OVpOT0Q5Ly9yeHdyRktwc0diTkdqeCsvTGpLZTIvZXZJbC8vT01mT2wzeG1qTXJLeXNBUUVsSmlaNHJJU0lpYWxySnljbTRkdTBhbEVvbGV2VG9vZTl5V2d4emMzTVlHQmd3ZkVkRVJFUkVSRVJFUkVUTkVyZWRKU0lpb2lZaGw4dXhaczBhckZpeEFxR2hvYkN5c3NLcVZhdmc3ZTJ0TTNmaXhJa3dNVEhCOXUzYk1XM2FORXlZTUFGYnQyNnQ4N09xNmp3WEVoS0MxYXRYMTNrTk16TXo0VGdqSTZQTzl6MkpObTNhQ01mSnlja0FBSzFXaTgyYk4rUE9uVHNBQUE4UEQwUkdSZ3J6ek0zTmtaZVhoNlNrSkNRbEpZbldtekpsU3FQVyt6UWtFb20rU3lBaUltcHlXVmxadUhqeElpd3RMZEduVDU4V3RXMjh2a2trRWlnVUNtUmxaZW03RkNJaUlpSWlJaUlpSWlJZC9HMHZFUkVSTlJtWlRJYmx5NWRqM0xoeCtPYWJiNm9NM3BVYlBYbzB2djc2YTB5WU1LSEo2c3ZMeTBOQlFRR1NrNU1SR2hvcWpEZEdZS3k0dUJncWxRb1pHUm00ZGV1V01GNitKZTZ4WThmdzMvLytGMEJaaDhESmt5ZUw3di9razA5Z2FHaUlJVU9Hb0UrZlBnMWVIeEVSRVRXTWdvSUNuRHQzRG9hR2h1alhyNSt3M1R6Vm5VS2hZT2M3SWlJaUlpSWlJaUlpYXBiWStZNklpSWlhbEZ3dXg0d1pNK28wdDBPSERvMWNqVmg0ZURpV0xWdW1NKzdzN0Z6bC9PVGtaQlFYRjR2R01qSXlrSkNRVU91elFrTkRzV3JWS3AxeFIwZEhBRUNQSGowZ2tVaWcxV294ZnZ4NDJOdmJpK2I1K1BoZzZkS2w2TnExcTg2MnN3RUJBVEF4TWRGWk95VWxCWGZ2M3EyMU5pSWlJbW9ZSlNVbE9IdjJMTlJxTlFJREE2djgrNWxxWjIxdGpmdjM3Nk9nb0FDbXBxYjZMb2VJaUlpSWlJaUlpSWhJd1BBZEVSRVJ0UWlGaFlWMW5qdHExQ2lkTVkxR1UrdDluVHAxcW5KOHlKQWhWWTVYRmRUYnRtMWJyYzhCQUhkM2QvejIyMjg2NHkrKytDSUFvRzNidHZEMzkwZDZlanJlZlBOTlBIcjBTR2R1UUVCQWxXdS8rKzY3Y0hKeTBoay9mZm8wdzNkRVJFUk5SS1BSNE1LRkMzajgrREg2OSs4UEt5c3JmWmZVWWlrVUNnQkFkblkydzNkRVJFUkVSRVJFUkVUVXJEQjhSMFJFUk0xS2NYRXhvcUtpWUdKaUFwbE1Cb2xFZ3FTa0pGeTZkRW1ZVTl1YjErVmJ0OWFYalkwTmpJMk5SZmYzN2RzWFk4YU1lYUwxYXFKVUtpR1h5NFhPZVJLSkJDTkhqc1RZc1dPRk9YLzcyOS9nN094YzcrM3Bwa3laMHFDMUVoRVJVZjFvdFZxRWhvWWlMUzBOUFh2MmhJT0RnNzVMYXRHc3JLd2drVWlRbFpWVjVRY01pSWlJaUlpSWlJaUlpUFNGNFRzaUlpSnFWcVJTS1JZdlhveVNrcEpxNTdpNHVEVGE4OGVNR1lQOC9IeTBhZE1HdnI2KzhQRHdhSlRuU0NRU1RKNDhHVVZGUmJDM3QwZlhybDNSdG0xYjBad0JBd1kweXJPSmlJaW84WlFIN3hJU0V1RGo0OU9vUDdjOEs2UlNLU3d0TFpHZG5hM3ZVb2lJaUlpSWlJaUlpSWhFR0w0aklpS2lac1hRMEJBZUhoNjRmZnQydFhNbVRweFk0eG9uVDU3VUdRc0pDY0hxMWF0cmZmNjBhZE5xTC9MLzdOcTFDNjZ1cmxWZUd6cDBhSzMzVDVnd29jN1BJaUlpb3VaUHE5WGl5cFVyZVBEZ0FieTl2UnN0eFA4c3NyYTJSbXBxcXI3TElDSWlJaUlpSWlJaUloSmgrSTZJaUlpYUhVOVBUNTN3blVRaWdZdUxDNlpPbllxZVBYdUtybGxiVzZOYnQyNDFydG0yYlZ1TUhqMzZxV3VydUMyc3BhVmx0Zk1xQnYzczdlMVJVRkR3MU0rdXE5MjdkOFBSMFZGblBDUWtCT3ZYcjIreU9vaUlpSjRsV3EwV1Y2OWVSWHg4UEx5OHZPRGw1YVh2a2xvVmhVS0J1TGc0bEpTVXdNaklTTi9sRUJFUkVSRVJFUkVSRVFGZytJNklpSWdhMFlJRkM0VGo5dTNiMS9tKzExNTdEVU9HRElGR280RlVLb1dob1NFVUNnWE16TXlxbk8vajQ0TU5HemJVdUdiSGpoMHhhOVlzMFppMXRUV1dMRmtpbkRzN085ZGEyOHlaTSt2d0NvRGV2WHVMem91TGk2RlVLb1Z6dVZ4ZXAzVXFra3FsVlk0YkdSbUoxalkyTnE3eVRXbUZRZ0UzTjdkYTF5TWlJcUw2MFdxMXVIYnRHdUxpNHVEaDRRRnZiMjk5bDlUcUtCUUtBRUJXVnBibzV4NGlJaUlpSWlJaUlpSWlmWkpvdFZxdHZvc2dJaUlpb21mSDVzMmIwYWRQSHdRRUJPaTdGQ0lpb3FlbTFXcHgvZnAxeE1URTRMbm5ua1BYcmwzMVhWS3JWRnBhaWlOSGpzREh4NGZiK1JJUkVUVlQyN2R2UjNGeE1lYlBuNi92VW9pSWlJaUlpT3BNSXBGSW51Wit0anNoSWlJaUlpSWlJbnBDTjI3Y1FFeE1ERHAzN3N6Z1hTTXlORFNFcGFVbE1qTXo5VjBLRVJFUkVSRVJFUkVSa1lEaE95SWlJaUlpSWlLaUozRGp4ZzNjdjM4Zjd1N3U4UFgxMVhjNXJaNk5qUTNEZDBSRVJFUkVSRVJFUk5Tc01IeEhSRVJFUkVSRVJGUlBOMi9leEwxNzkrRHU3ZzQvUHo5OWwvTk1zTEd4UVdGaElRb0xDL1ZkQ2hFUkVSRVJFUkVSRVJFQWh1K0lpSWlJaUlpSWlPcmwxcTFiaUk2T1JxZE9uUmk4YTBJMk5qWUF3TzUzUkVSRVJFUkVSRVJFMUd3d2ZFZEVSRVJFUkVSRVZFZTNiOTlHVkZRVU9uYnNpRzdkdXVtN25HZUtsWlVWREF3TWtKR1JvZTlTaUlpSWlJaUlpSWlJaUFBQU1uMFhRRVJFUkVSRVJFVFUzR2swR2x5OWVoWHg4ZkZ3YzNOajhFNFBwRklwRkFvRk85OFJFUkVSRVJFUkVSRlJzOEh3SFJFUkVSRVJFUkZSRFZRcUZTNWN1SUNVbEJSNGVYbkIyOXRiM3lVOXMyeHRiUkVURXdPdFZndUpSS0x2Y29pSWlJaUlpSWlJaU9nWngvQWRFUkVSRVJFUkVWRTFpb3FLY083Y09XUm5aNk5Iang1d2MzUFRkMG5QTkJzYkcwUkZSU0UzTnhkV1ZsYjZMb2VJaUloYW1HUEhqc0hNekF4T1RrNXdkSFJzMHA4bjd0NjlpMXUzYmdubi8vTS8vMU92RHhOa1ptWWlMeThQRGc0T01EWTJib3dTVzcyMHREVDg2MS8vRXM1NzkrNk41NTkvdmxHZXBWS3BJSlBWN1cxWXRWcU5LMWV1b0dQSGpyQzN0Mi93V3ZMeThvUmpNek16MGZkZFRkZXFFeElTQWhNVEUvajcrL01ETVVSRVJFUmcrSTZJaUlpSWlJaUlxRXA1ZVhrSUNRbEJVVkVSQWdJQzRPVGtwTytTbm5rMk5qWUF5dDU4WnZpT2lJaUk2cU80dUJqYnQyK0hScU1SeHQ1NjZ5MjgvdnJyVGZMOEd6ZHU0THZ2dmhQTy8rZC8vcWRlOXg4NmRBZ0hEeDRFQURnNU9XSHYzcjAxemg4NmRLaHcvTkpMTCtHRER6Nm85UmtWNzJsSW4zNzZhYU9GM09yalgvLzZGNDRlUFFvQWtFcWxHRDkrZklNL282Q2dBRC84OEFOT25EaUI3ZHUzMXhxbSsvbm5uL0hUVHo4aE16TVRvMGVQeHF4WnMrcjF2SXIvek5hdlg0L3UzYnZyekJrN2RxeHcvUDMzMzR0cXF1bGFWVXBLU3JCdDJ6WmtaMmZEM3Q0ZVk4ZU94YXV2dmlwY1AzMzZkTDNxQjREQXdNQjYzME5FUkVUVW5EQjhSMFJFUkVSRVJFUlVTV1ptSnM2ZE93ZXRWb3NCQXdiQTF0WlczeVVSeXJweHlPVnlaR1Jrb0VPSER2b3VoNGlJaUZxUXUzZnZpb0ozVXFrVVE0WU1xZmM2YXJVYXAwNmRxdFBjd01CQUdCb2FBb0RvMlJLSnBONGR3eUlpSW9SalIwZkhldDFMUUdKaUluNzc3VGZoWEtQUllNcVVLVSs5cmxLcHhQNzkrd0VBZi8zMUY1WXRXNGFzckN3QXdOcTFhL0g1NTU5REtwV0s3aWtvS0lDcHFTbUFzdStuek14TUFNRHZ2LytPTjk1NEE5Ylcxc0xjbUpnWXVMcTY2cXhSazVLU0VpUW1KbFo1N2VIRGg4alB6Ni9UTldkblp4Z1lHSWptbkRoeEF0bloyUURLT2dsVzl1bW5uOWE1em5JTTN4RVJFVkZMeC9BZEVSRVJFUkVSRVZFRlNVbEp1SGp4SXVSeU9mcjE2d2RMUzB0OWwwUVYyTmpZQ0c5UUVoRVJFVlYwNWNxVmFxOVZEc3k1dUxnZ0xpNE9jWEZ4TmE1cFptWUdMeTh2NGJ5a3BBUWJOMjZzVXoyOWV2VVN1dlZXRHY3VmgwYWpRWFIwdEhEdTdlMWRyL3NKK09LTEwxQmFXdHFveitqUW9RTXNMQ3lFOEYxWVdCajI3ZHVIS1ZPbW9LaW9DT2ZQbjhlZmYvNkpxMWV2NHJ2dnZvTzl2VDFHamh5SmZmdjJvYmk0R0NVbEpUaDgrRERlZXVzdEFFQldWaGJlZmZkZG1KcWF3dFBURTVNblR4WjlMMVluSVNFQjc3MzNYcFhYRmk1Y1dPMTlsYTlWN29TblZxdng0NDgvQ3VkT1RrNml6bmxFUkVSRXp5cUc3NGlJaUlpSWlJaUkvazlzYkN5dVhic0dTMHRMOU92WER5WW1Kdm91aVNxeHRiVkZjbkl5VkNvVlpETCthb3VJaUtpNTBXcTE5ZTdxMWxDV0xGbFM1N214c2JGMW11L3U3bzZnb0tDbktRdUFidWU3K29pTGkwTlJVWkZ3N3V2cis5VDExR2JGaWhYbzA2ZVBjRDU4K0hBQWdMR3hNWTRjT1ZMbjhlYmd4eDkveEkwYk40VHpybDI3MXJxOWFsMlZoeXNCd01qSUNQUG16Y1BjdVhPaDFXb0JsQVhZZXZYcUJhbFVpczgrKzB5WWUvdjJiUXdlUEJqbTV1WVlPblFvL3ZPZi93QUFqaDgvamttVEprRXVsd3VCeTRLQ0FseTdkZzJ2dmZaYWc5VDhwRTZlUEluazVHVGhmUHIwNmZ4NW5JaUlpQWdNM3hFUkVSRVJFUkVSQVFEQ3c4TVJGaFlHZTN0NzlPM2JWOWdpakpvWEd4c2JhTFZhWkdWbE5kaWJwa1JFUk5Sd2NuSnlvRkFvOUYxR3MzRGd3QUVjUG54WVoxeWxVbUhvMEtGVjNqTmd3QUFzWGJwVU5GYTVvOS84K2ZPcnZIZnMyTEdZT1hQbUUxWXJKcEZJZExZY0xWZmZjWDI2ZHUwYWdvT0RoZlAyN2R2anM4OCthN1NmOWIyOXZmSGlpeS9pMTE5L0JWQVd1dnp5eXkreGZmdDJtSm1aQ2R1NjNycDFDNE1IRHdZQWpCbzFTZ2pmNWVibTR0U3BVeGd4WWdUdTNic25yQ3VSU09EdTdnNmc3Tit4a3BJU25XZm41T1FnTFMwTkJnWUdXTFpzbVRDK2V2VnE0WGpPbkRtd3NMQ28wN1dLSGNCVktwV3d2UzRBK1BuNW9XL2Z2cmgzN3g3eTgvT3JESVQ2Ky92ajQ0OC8xaGxmdDI0ZFFrTkRkY2FKaUlpSVdpcUc3NGlJaUlpSWlJam9tYWJWYW5IOStuWEV4TVRBMmRrWlBYdjJyUGRXWU5SMGJHeHNBQUNabVprTTN4RVJFVFVqTXBrTXhjWEZTRTFOYmRYaE94TVRFNXc4ZWJKT2N3OGNPRkR2OWF2cUpOWlFRYVg4L0h3OGV2UUluVHQzYnBEMW1ydUlpQWlzWExsUzFIWHd3WU1IR0RGaVJJT3NYOTMzd2JScDAzRDI3Rms4ZnZ3WWZmdjJ4ZnZ2dncrcFZJb3VYYnJnOHVYTEFDRHF4T2ZtNWdaUFQwOUVSRVJBTHBmajhlUEhBSURJeUVoaGpxT2pJOHpNekFBQVM1Y3VGVjByOSttbm45WmFXOCtlUGF2OUdicW1hMGVPSEVGS1NncUFzdS9SV2JObUFRQjI3TmlCdTNmdndzUERBeE1tVEJEZFkyQmdBSE56YzUyMTJDMlBpSWlJV2h2K2RFTkVSRVJFUkVSRXo2elMwbEpjdm53WlNVbEpjSGQzaDYrdnI5NjJTYU82TVRRMGhJV0ZCVEl6TS9WZENoRVJFVlZRM3ZYczh1WEw2Tml4bzk2N29MbTZ1bGJaZGFzdTNubm5uUWF1cHU0cUI1UHk4L01SRmhiMjFPdUdob1ppeTVZdEtDNHV4czZkTzZGVUttdWN2M0xseWlySGk0cUtxdXphVjkyNFBvV0VoSWkyNjIwcUZoWVcrTWMvL2dFek16UDA2dFZMR08vYXRhc1F2a3RPVGtaMGRMVFF6VzdpeElsSVNFakF5SkVqWVdGaGdlTGlZbHkvZmwyNHQzeGVYUlVWRmVIaXhZc0F4TnN4MzcxN1Z6U3Z1bXY5K3ZVVHZoZlQwdEt3Yjk4KzRkcjQ4ZVBSdm4xN2hJYUdDdmRFUmtiaTRNR0Q5YXFSaUlpSXFMVmcrSTZJaUlpSWlJaUlua2s1T1RtNGNPR0NzRTNTczlJQnBEV3dzYkZCYW1xcXZzc2dJaUtpS3FTbnArUDA2ZE1JREF6VWF3RFAwTkFRcnE2dWVucytBUGo2K21McTFLa0FnUFBuenlNNk9ob0FZR3BxS3VvU2R2RGdRUlFVRkFEUURkK2RPM2NPYXJWYU9GK3laSW1vbTlpYU5XdXF2YmRjZkh3OGpoOC9EcTFXQzZCc3E5RXZ2dmlpMVhjZzgvWDF4YzgvL3d3QXNMS3lRazVPam5DdDRsYTBkWFhreUJFY1BYcTBUbk1IRFJxa00vYjg4ODlqMTY1ZHd2bi8vdS8vQ3FHNnZuMzdpdVpldlhvVnhjWEZ3bm4zN3QzclZXdE9UbzZvRTE1OUhUNThHT2JtNWlncUtzTGF0V3VGN3pGalkyUDQrUGpnMHFWTDJMTm5qekRmeU1nSUN4WXN3TnR2dnkyTVpXVmw0Zno1OHpwcjgwTTBSRVJFMU5xMDdwK3FpWWlJaUlpSWlJaXE4T0RCQTF5OWVoVXltUXo5Ky9lSGc0T0R2a3VpZXJDeHNVRjhmRHdLQ3d0aFltS2k3M0tJaUlpb2dzR0RCK1BVcVZOSVRFeEVyMTY5b0ZRcVlXVmwxZVRkaFFzS0NuRGx5cFVHWGZQKy9mdDQ3NzMzNm5WUCtmYWZpWW1KUXZqT3dzSUNreVpORXVZY1BYcFVDRGRWRGl6Kyt1dXZ3ckdibXhzQ0F3T0ZjNVZLaGNMQ1F1SGMydHE2eWhwY1hGemc0dUtDLy96blB3Q0F2Lzc2Q3p0MzdoUzJEbTJ0dW5UcEFvbEVnaDQ5ZXNERHd3UDc5KzhYcmprN085ZDdQU3NycTJxdkJRVUY0ZkRod3pyakw3NzRJdWJObXdjQTZOQ2hBMXhjWEJBZkh3OEFPSFBtREtaUG4xN2x2eHNYTGx3UWppVVNDUUlDQW9UemJkdTJBUUIrL3ZsbmZQMzExOEw0K3ZYcmhaQmUrUmF4VHlzM054Zmg0ZUhDZVZGUkVaWXVYYW96YityVXFXamZ2cjFvTENvcXF0b09pa1JFUkVTdENjTjNSRVJFUkVSRVJQVE0wR2cwdUgzN05xS2pvMkZqWTRPQWdBQ0d0MW9nVzF0YkFHVmRNOXEyYmF2bmFvaUlpS2lpcmwyN3d0SFJFYi85OXBzUTlxcXJQbjM2aUVKR1QrUFJvMGVpTFRYMXJienJIRkRXSmF3aWpVWWpIRmZzUmhjWEZ5Y0tQbFh1VkplUmtTRmF0NlpBMlR2dnZJTXJWNjRJb2F5alI0L2krZWVmUisvZXZZVTU1VUZCclZhTGZmdjJDVnVOOXVyVkN5dFdySUNob1dIdEwvVC8zTHAxU3ppdUtiVFdtTXpOelRGdzRFRE1tVE5INklCWFRsOWI1QTRjT0JCNzkrNEZVTGFkNjhXTEYzVys1M056YzNIbXpCbmgzTXZMQ3dxRlFtZXRzMmZQaXM3VDB0S3FmZTdldlh2aDVPUlU3ZldvcUNpOC8vNzdPdU1PRGc3dzh2S3FjZXZqcmwyNzRwVlhYcW4yT2hFUkVWRnJ4L0FkRVJFUkVSRVJFVDBUaW9xS2NQSGlSYVNucDZOang0N3c4L09EVkNyVmQxbjBCS3lzckNDVlNobStJeUlpYXFiczdlM3g1cHR2SWlrcENZbUppU2dwS2FuVGZVL1NqYXlscUxpRmFPVVFXM1hodTU5KytrazBMeVltQnFXbHBjTDk5Ky9mRjEzdjJMRmp0YzgzTlRYRmh4OStpQVVMRmdoam16WnR3cTVkdTNRNjV0MjhlVk1JM2dIQTVjdVhzV3JWS2xFQUx5OHZUN2h1WkdTa0V5ajg4TU1QaGVPQWdBQ3NXcldxMnRvYTAwY2ZmVlJsWjducXVnVFdwTEN3RUVWRlJVOVZ6NkJCZzRUd0hRRDgrT09QT3VHN28wZVBpcjVmWG5qaEJaMTFNakl5RUJFUklScjc0b3N2SUpWS3F3d1dWdGRocjF6RkVHZGxnWUdCU0U1T2hxT2pJeXd0TFhIbHloV1VscFlDQU16TXpMQnc0Y0ltNzJ4SlJFUkUxSnd3ZkVkRVJFUkVSRVJFclY1NmVqb3VYcnlJMHRKU1BQLzg4M0IxZGRWM1NmUVVwRklwcksydGtabVpxZTlTaUlpSXFCb1NpUVJPVGs0MWR0dHFhUndjSElUd21rYWp3ZGF0VzZGU3FRQUFkbloyK1B2Zi8xN3R2UlczaDYzY2VibGkrSzU4MjlrSER4N2d2Ly85cjJpZVNxVkNXRmdZL1B6OEFKUnRIMXZPeHNZRzl2YjJOZGJ2NStjbmJBc01BRGs1T2RpMGFSUFdybDBybXRldFd6Zk1tREVETzNmdUZNWXVYNzZNOWV2WEMxdU9qaDA3VnJnMmNlSkVUSnMycmNabjYwdDFvYkNEQncvV2U2M3Z2dnRPRkVxc3lOZlhWemcrY3VSSXRXRTJKeWNuK1ByNkNwMEJ3OFBEY2VmT0hmajQrQUFBU2twSzhNc3Z2d2p6NVhKNWxXRzZrSkFRbldlb1ZDcHMyTEFCYVdscEdEeDRzT2hheFRCZmZZMGVQUnBqeG93QkFCdzZkRWkwSmU3Y3VYT2hWQ3Fydks5WHIxNVlzMmFOenZpS0ZTdEVheEFSRVJHMWRBemZFUkVSRVJFUkVWR3JGaDBkalZ1M2JzSFUxQlQ5K3ZXcmNzc21hbmxzYkd3UUd4c0xyVmJMVGh0RVJFU2t3OTNkSGR1MmJYdWllNGNQSDE3bHVJV0ZCWVlOR3dZQWlJaUlFSUozUU5sMm9zT0dEWU5XcThYRGh3OTF1dmpsNU9RSXg2YW1wcUpyYXJWYU9DN3ZMSGZreUJGUktLL2NsU3RYaFBEZHBVdVhoUEh5OEZadHBrK2Zqa3VYTGlFL1B4OEtoVUlJVlZVMmJ0dzRGQlFVQ0YzYVhGeGNNSG55NURvOW95Vm82RzFuKy9idGk3NTkrd0lBZnZubGx4bzd5VTJZTUVHMExlK3VYYnV3ZGV0V1NDUVNmUC85OThqT3poYXVEUnMyVEdmYlhxMVdLd3JvVmZiUGYvNFQwZEhSb3JFbjNYWVcrUDhCeHR1M2IyUDM3dDNDK01pUkl6Rmd3SUJxMXlRaUlpSjZWakI4UjBSRVJFUkVSRVN0a2txbHdyVnIxL0Rnd1FPMGFkTUd2WHIxMHRrT2kxb3VPenM3UkVkSEl5c3JDelkyTnZvdWg0aUlpSnFoOGk1eWplSGl4WXVpODE2OWVtSG56cDA0ZS9Zc3NyS3ljT0RBQWRIUEtGbFpXY0t4aFlXRjZON3lMVHlCLzcvdGJFQkFBSTRkT3lhTWxRZjkvdnp6VDB5Yk5nMUpTVW1JaVlrUjd1dlJvMGVkNnJheHNjR1VLVk53N2RvMWZQamhoOElIVXhJU0VrUmJ5WmF2R1JrWkNYTnpjOHlaTXdmR3hzWjFlZ2JWckdmUG5uQnpjeFArK1VWRVJPRDQ4ZVB3OGZIQmp6LytLTXlUU3FWNDVaVlhkTzYvY09FQ0hqMTZwRE5lY1UyNVhDNjZscFNVSkFwNVZwYVNrbEpqemZIeDhWaTVjcVh3ZmRpeFkwZk1uRGxUdUY1UVVLQVRLaVVpSWlKNlZqQjhSMFJFUkVSRVJFU3RUbDVlSGk1Y3VJQ2NuQng0ZVhuQnk4dUwzZEZhR1RzN093QmxXd296ZkVkRVJFU1Y1ZWZuaXpyRE5iVHo1ODhMeDIzYXRJR3ZyeSsyYk5tQ3RMUTBBTUN4WThjd1pjb1VBR1VmQ2tsUFR4Zm1WKzVrVmpFVVZSNFk5UGYzaDd1N082S2pvekZ2M2p4czJiSUZwYVdsU0UxTnhiVnIxeEFhR2lxNkp5QWdvTTYxdi96eXk2SnRZd0VnS0NnSVY2OWUxWm43eGh0dkNLK2pKUnN6Wmd3Q0F3Tng5KzVkYk5teVJlaE01K2ZuaDltelp6ZDVQYSsvL3Jwb3U5ODllL2JBeWNsSjFFMXgwS0JCVlhhcks5OHl0MklvRXdEZWZ2dHQ3TnUzRHoxNzlzU3dZY09FN1lVQllQSGl4VTljYTNoNE9GYXNXSUhIang4TFl4WVdGbGkrZkRsU1UxT1JucDRPSnljbmZQWFZWNkw3TGwrKzNPQWRCb21JaUlpYUk0YnZpSWlJaUlpSWlLaFZlZlRvRWE1Y3VRSUFlT0dGRitEbzZLam5pcWd4R0JzYnc4TENBdW5wNmVqY3ViTyt5eUVpSXFKbUpqRXhFY3VXTFd1VXRXTmlZdkRnd1FQaGZOQ2dRWkJJSkJnK2ZEaUNnNE1CQU1lUEg4ZWtTWk1nazhudzRNRUQwVGFrNVI4aUFNcUNlUld2bFhlK0E4b0NZMy84OFFlR0RoMktTNWN1SVNRa0JFRFpGcUp4Y1hIQ3ZKNDllK29FK21wU253K2x0SllQc0ZoWldTRTNOeGQ3OXV3UmZiMmJLaHltMVdwRkhac0hEaHlJNDhlUDQrYk5td0RLUGp3VUZSVWxxdmU5OTk2cmNwMzc5KzhEQVByMTY0ZlRwMDhMMTJReUdUWnUzQWhqWStOYU85blZ4NUVqUjBSYjRRSVE2aTdYcGsyYkJuc2VFUkVSVVV2RDhCMFJFUkVSRVJFUnRRb3FsUXEzYnQxQ1RFd01GQW9GK3ZUcEEzTnpjMzJYUlkzSXpzNE9qeDQ5Z2xhcmJUVnZEQk1SRVZIemQvTGtTZEY1ZVlCcjJMQmgrUGJiYjZIUmFKQ1ZsWVV6Wjg1ZzhPREJpSXlNRk0xM2MzTVRqaXR1T1F1SXczY0RCdzdFYzg4OUJ3QVlPWEtrRUw2cnZONjRjZU9lOGhXMWZyR3hzVmk0Y0NGeWNuSkU0eHMzYm56aU5TdC9IMVNucEtRRUd6ZHVoSnViRzE1Ly9YVmhmUGJzMlpnK2ZicW9lMTI1bVROblZobW9sRWdrNk5peEk4TER3ekY2OUdoUitBNkFzRFd3VXFtc3NyNFBQdmdBNGVIaEFJQjMzMzIzeW0xdEt4czVjcVRPY3lwakoyb2lJaUo2bGpGOFIwUkVSRVJFUkVRdFhsWldGaTVmdm96SGp4L0QzZDBkUGo0K3dwWmQxSHJaMjlzak5qWVdqeDgvaHFXbHBiN0xJU0lpb21kQWNYRXhUcHc0SVp4N2VucWlYYnQyQUFCYlcxdDA3OTVkMkw3MXlKRWpHRHg0c001MnJoNGVIc0p4U1VtSjZGckZuMkhsY2psY1hWMEJBTjI3ZDBlWExsMXc5KzVkMFh4dmIyLzQrZms5OWV0YUdVTkZXd0FBSUFCSlJFRlV0MjZkY0R4aXhBaWRVQ0JROXRwTFMwdGIzQWRjUWtORDhlbW5ueUkvUDcvSm41Mldsb1k1YytZZ09qb2FKaVltb212T3pzN3c5L2ZYMlI1WnFWUml3SUFCMWE3cDV1WUdqVWFETGwyNlZIazlLQ2dJaHc4ZnJyVzJyNy8rR2w5Ly9YVzExOHZEZTc2K3ZuQjJka1pxYWlyYXQyOFBaMmRuT0RvNm9rMmJObEFxbGJDM3Q0ZURnNFBPL2U3dTduanR0ZGQweGc4ZVBJaS8vdnFyMXZxSWlJaUlXZ3FHNzRpSWlJaUlpSWlveGRKcXRZaU1qRVJZV0Jqa2NqbjY5KzhQcFZLcDc3S29pWlJ2MlphZW5zN3dIUkVSRVltNHU3c2pLQ2pvaWU2dGFTdlNYMzc1QmJtNXVjSjUrL2J0Y2Y3OGVaU1VsS0N3c0ZEb1BBYVVkYWdMRFEzRjVjdVhoVEZYVjFkUmVLMXkrSzVpNTd2S3hvNGRxeE8rR3pGaVJPMHZxQUdFaElUZ20yKyt3WXdaTTlDM2I5K25YdS9SbzBkWXQyNGRac3lZQVc5djd3YW9VSmRLcGNMKy9mdngvZmZmaTdhYWxVZ2t3cm1EZ3dPbVRKbUNvVU9INm5SU1RrdEx3eSsvL0lMang0OGpMeTlQR0hkMGRNVDA2ZFByVkVQRjRHVkNRb0p3ck5Gb3NHUEhEcDNnSFFDa3BLVGc0NDgveHRLbFM2c01PbmJvMEFFdnZQQkNuWjdmVURadDJnU0ZRZ0dwVkZybmUyeHNiTkMvZjMrZDhWT25UalZrYVVSRVJFUjZ4L0FkRVJFUkVSRVJFYlZJK2ZuNUNBME5SWHA2T3RxMmJZc2VQWHBBTHBmcnV5eHFRbVptWmpBeE1VRmFXcHBvK3pZaUlpS2l4cENhbW9ydnZ2dE9OUGJISDMvZ2p6LytxUGFlTld2V2lBSjJnd1lORWwwdktDZ1FuUnNaR1ZXNVRrcEtDbmJ0MnFVei92bm5uK1ArL2Z1WU5HbFNvM3dZNGVIRGgxaXdZQUZ1M3J3Sm9DeVE5clRpNHVLd2FORWlaR1ptWXNHQ0JWaXdZQUVDQXdPZmV0M0tmdjc1Wnh3NGNFQTRsMGdrbUR4NU12cjA2WU1OR3pZZ0ppWUdxYW1wMkxoeEkvYnYzNDhYWDN3Umd3WU5RbFJVRkU2Y09JRXJWNjVBclZZTDk1dWJtMlBpeElrWVAzNDhEQTBOcTN5bVZxc1ZCZjBxS3QveU5pVWxCZXZXclVOWVdGaTF0Vis3ZGczdnZmY2VGaTFhQkI4Zkg5RzFmdjM2d2RyYXV0cDdmWDE5ZGNiUzA5Tng5dXhablhHWlRJYWhRNGVLUXFOVnFieXRiRWxKQ1pLU2twQ1ltSWhIang3QnhjVUZ6ei8vZkkxckVCRVJFYlZXRE44UkVSRVIwVE5CcFZJaFBqNGVhV2xwS0N3c0ZQM3lsS2kxTWpBd2dJbUpDZXp0N2VIaTRsSmpCd1dpbGlZMk5oYTNidDJDUnFPQnY3OC9PblRvb08rU1NFL3M3ZTJSbnA2dTd6S0lpSWlvbWNuT3pzWlBQLzNVb0d2YTJkbkJ3Y0ZCMU1Hc05vV0ZoY0t4UkNMQjRNR0RSZGV2WDc4dU9xL3F3eVRoNGVGWXVYSWxzckt5ZEs2cDFXcjgrOS8veHRHalI5RzllM2YwNjljUG5UdDNocWVucHhBUWE5dTJiWjNycmV6MDZkT2k4NVNVRkFEQWwxOStLWXlWZHlNdXA5Rm9xbDFQcTlWaS9mcjF5TXpNQkFDVWxwWmkzYnAxeU1uSndjc3Z2L3pFZFZabHdvUUppSWlJd0lVTEYyQmhZWUY1OCtZSkhlTjI3TmlCZi8vNzN6aHc0QUFLQ2dxUWxKU0U0T0JnQkFjSDY2eGpaV1dGOGVQSFk4eVlNVEExTmEzeG1Ta3BLVldHNy96OS9iRnc0VUljUFhvVXdjSEJPbHZndG1uVEJscXRWdmo2bHE4MWYvNTgvTzF2ZjhOYmI3MGxCTzVxQ3Q0QlFOKytmVVhkQ1dOaVlyQjgrWExoM01IQkFVVkZSY2pOellWS3BjS05HemZ3M252dklTQWdRS2Y3WDM1K1BzNmVQWXVVbEJRa0p5Y0wvNXVlbmk1Nm5XKy8vVGJEZDBSRVJQVE00anN2UkVSRVJOVHFaV1ptSWp3OEhMYTJ0dkQwOUlTNXVUa01EQXowWFJaUm8xT3IxY2pMeTBOaVlpSXVYYm9FTHk4dm5VK3JFN1UwK2ZuNXVIYnRHbEpTVW1CcmE0dWVQWHRXdVJVVFBUdnM3T3p3NE1FREZCUVUxUHBtS0JFUkVUMDcwdExTOE0wMzN6VG9tbEtwRkpNblQ4YmF0V3VydkM2WHkyRmxaU1g4dVg3OXVpaUlObkRnUU55NGNRTjc5KzZGb2FFaFZDb1ZVbE5UUld0VS9ObFdyVmJqaHg5K3dQNzkrMFVmSXV6VXFSTUNBZ0x3L2ZmZlE2VlNBU2o3MEdGb2FDaENRME1CbEgwWXk5SFJFUllXRnJoeTVRcnUzcjBMUTBORGFEUWFxTlZxcU5WcUZCY1hReTZYNDVOUFBoRkNWeVVsSmRWK1lGRXVsNk45Ky9ZQUFFOVBUK0c1bFQvb2RmSGlSWjJ2V3ptSlJJSlZxMVpoMGFKRmVQandJWUN5UU42T0hUdFFYRnlNaVJNblZ2bnNKeUdWU3ZIUlJ4OGhPRGdZcjczMm12RGZ3NFdGaFFnUEQwZGhZU0VjSFIxeC8vNzlHdGR4ZEhSRVRrNE9Ra0pDNE96c0RDY25wMm9EY09mT25ST2RTeVFTVEpvMENaNmVubGl5WkFudTNidW5jNCs3dXp2V3JsMEx0VnFOeFlzWEl6NCtYcmltMVdyeCsrKy80OHlaTXhnNWNpVEdqeCt2RTNhc3pzT0hEM0g0OEdFY1AzNWM5TTkwL3Z6NUFJQ1BQdm9JR28wR3ljbkpXTGx5SlZ4ZFhURmt5QkM4OE1JTFFtQlRyVlpqOCtiTnRUNXJ6NTQ5MkxObmoyanM4dVhMTlc3aFhLNTh6c21USit2MHVvaUlpSWlhRzRidmlJaUlpS2hWeTh6TVJGaFlHTHAwNlZMcko0T0pXaHNEQXdQaFRaK3NyQ3pjdlhzWDN0N2VET0JSaTZUVmFuSC8vbjNjdVhNSFdxMFdmbjUrNk5TcGswNW5CbnIyMk52YkF5aDdnOTNGeFVYUDFSQVJFVkZyTjJEQUFGeTRjQUZ0MjdhRm01c2I3TzN0b1ZBb1lHVmxCUk1URTJIZVAvLzVUMXk5ZWxVNE56QXd3TlNwVTFGYVdscmoxcTFPVGs0QWdNaklTR3pldkJseGNYR2k2NTA3ZDhiNjlldGhibTZPM3IxNzQ4c3Z2MFJrWktUT09tcTFXZ2kzMVdUczJMR2luNm5MdTB0WDFyTm5UOHlhTlF0dDJyUVJqYTlac3dZWExseUFUQ2FEb2FFaHRGcXRxTnNmb051cHpjSEJBVnUyYk1HaVJZc1FFeE1qak8vZXZSc0FHalNBcDFLcDBLOWZQNXc1Y3dZeE1URzRkKzhlWW1KaXF1M09KNVBKaEVCanVjaklTSjJ2c1Z3dWg1MmRIV3hzYkxCbzBTSW9sVW9Bd0xCaHczRG8wQ0drcDZmRDJOZ1lIMzMwRWU3ZHU0ZVBQLzY0eXVjTkhUb1VIM3p3Z2REeGNPdldyZGl3WVFNdVhMZ2dtbGRZV0lnalI0NWd3SUFCTllidmNuSnljUFRvVVZ5OWVoVVJFUkU2WGZqZWVPTU5kTy9lSFVCWkNPL3p6ejhYZ25seGNYSFl2WHMzZHUvZURTc3JLK3pjdVJQMjl2YXdzN05qcDJraUlpS2lHakI4UjBSRVJFU3Rsa3FsUW5oNE9JTjNSQ2g3czZOTGx5NElDd3RENzk2OXVRVXR0U2g1ZVhtNGV2VXEwdExTWUc5dkQzOS9mM2E3STRHbHBTV01qSXlRbnA3TzhCMFJFUkUxT29sRWdpVkxsdFE0cDdpNEdHRmhZYUt4c1dQSENzRTZLeXNyNU9UazZOd1hHQmdvQktzY0hCeFFVRkFndXU3ajQ0UFZxMWZEek13TVFGbkh0RzNidHVIbXpaczRjdVFJcmw2OWl1TGk0bnE5bm9FREI0ck9LMi9WYTJWbGhmZmZmeCtCZ1lGVjN1L3I2NHZ6NTgranRMUVVwYVdsVmM3cDFhdVh6cGhDb2NDbVRadXdjT0ZDb1J1Y1RDWjdxaTF5cTNMZ3dBSDgvUFBQTmM2eHRyWkduejU5MExkdlgzVHYzaDBQSGp6QTZkT25jZjc4K1dxM0dDNHVMc2FqUjQvZzUrY25CTytBc3A5TlAvcm9JNnhkdXhacjFxeUJ1N3M3L1B6OGNPYk1HVHg0OEVDWVoyWm1ocGt6WjJMWXNHR2lkYzNNekxCcTFTb2NQbndZd2NIQktDb3FFcTVOblRvVkhoNGVOYjRXYzNOemhJYUc2b1FGSlJJSi92NzN2K1AxMTE4WHhvWU5Hd1piVzF1c1diTUdlWGw1b3ZsZHVuUVJQdVRpNXVhRzlQUjBXRmxab1YyN2RtamJ0aTNhdFdzbi9ERXhNY0diYjc1WlkxMUVSRVJFclJuZmJTRWlJaUtpVmlzK1BoNjJ0cllNM2hIOUgydHJhOWphMmlJK1BoNGRPM2JVZHpsRXRkSnF0WWlPanNiZHUzY2hrVWpRdlh0M3VMbTVzZHNkNldBM0RpSWlJcXJNM2QwZFFVRkJUM1J2WGJiS3JJbGNMc2VtVFp0dy9QaHg3Tnk1RXgwNmRNRGJiNzh0WFBmMDlNVGx5NWRoWkdRRU16TXoyTm5aNFlVWFhzQ3JyNzRxekxHeHNjR3FWYXN3Wjg0Y3FGUXFUSm8wQ1pNbVRSSnQ0VnJPejg4UGZuNStLQ2twd2MyYk54RVZGWVg0K0hna0p5Y2pMeThQaFlXRktDNHVSbWxwS1VwS1NvUnVhTmJXMXNMMnNlWGVlKzg5eko0OUc4WEZ4ZWpkdXpjKy9QQkRXRmxaVmZ0YWF3cURTYVZTdlBMS0sxV0c3d0RBd3NJQ0d6WnN3SWNmZm9pRWhBUXNYNzRjdlh2M3JuYTlKL0gyMjIvajVzMmJvdTFlWlRJWk9uWHFCRjlmWC9UcDB3ZGVYbDZpLzhad2MzT0RtNXNiM243N2JhU2twT0RLbFN1NGMrY093c0xDa0pLU0lzeFRLQlNZUG4yNnpqTzdkdTJLZi83em56QTFOUVVBbUpxYVl1blNwWmc1Y3laVUtoVjY5KzZOMmJObkMrRzJxb3dkT3hZQkFRSDQrdXV2Y2Zic1dYaDdlMlBDaEFtMXZsNERBd01zV3JRSTc3enpqdERCejluWkdYUG56b1dQajQvTy9CNDlldURiYjcvRnJsMjdjT0xFQ2VGN1k5S2tTY0tjdVhQbndzVEVSQWg5VmxaY1hJd1BQdmlnMXRxSWlJaUlXaXVKdG5LL1lTSWlJcUltbEpPVGcrKysrMDQ0ZittbGw5Q2hRNGVuWGxlbFV1SEJnd2VJaTR1RHQ3ZTM2Qk9vVDZ1NHVCamZmZmNkUm8wYXBiUFZSbVBJeXNwQ2ZuNCsyclZyMStqUGFncWJOMjlHbno1OUVCQVEwT2pQdW5UcEVqdzlQV3Y4SlRIUnN5WW5Kd2VSa1pIVnZ2bEIxRnhrWkdUZzJyVnJ5TW5KZ1ZLcGhMKy92L0RtRlZGbFVWRlJ1SFhyRmthUEhpMXMyVVZFUkVSTmE5ZXVYY2pOemNYOCtmUDFWc1BubjM4dUhDdVZTbEdBcUQ2MmJ0MHFIRHM0T0lpNmhkVlhRa0lDakl5TVJMK2IwbXExZGY1QXlaa3paMkJ2Ync4dkw2OG5ycUV5clZZTGxVb0ZyVllMSXlNam5lc25UNTVFYW1wcW5iNStKU1VsT0hqd0lJQ3lzSjFNSm9PeHNURVVDZ1U4UER6ZzRPQlE2eHJaMmRtSWk0dURuNTlmL1Y5TUhjVEV4R0RIamgzdzhmR0JqNDhQdkwyOVlXeHMvRVJyWldWbElTWW1Cckd4c1hCMmRxN1hmMXYvK3V1dmNIQndnTCsvZjcyZUdSMGREVE16TTZGellrVlRwa3dSamhjdVhBaHZiMjhBd0RmZmZJTmJ0MjdoNVpkZlJtQmdZSjI2M3o5OCtCQy8vZlliTWpJeXNIang0bnJWU0VSRVJOU1NTWjd5MDk0TTN4RVJFWkZlSlNRazRLMjMzaExPUC9ua0UvVHAwK2VwMXZ6NTU1K3hlL2R1cU5WcUFNQzRjZU13WThZTW5YbGFyUmI1K2ZtMXJtZGdZQUFURXhNQXdOMjdkN0Z4NDBZa0ppYWljK2ZPMkxwMXEvRExxNHF2NDBudDNyMWIrQVN6V3EzRzBhTkhzWGZ2WHRqYjJ5TW9LQWlHaG9aUXFWVFZidU5SRzVsTUJrTkR3NmV1ODJrMFpmanU5T25UNk4rL1B3d01EQnI5V1VRdGhWcXRSa2hJU0xWYkJoSHBXMGxKQ1c3ZnZvM1kyRmdZR3h2RHo4OFB6czdPK2k2TG1ybk16RXljT25VS0FRRUJEYjVWR1JFUkVkVk5jd2pmRVZFWmpVWlRaWmRFSWlJaUl0TDF0T0U3Ymp0TFJFUkVlbFVla0N2WEVOdklEUm8wQ01IQndjTGFwMCtmeHJ2dnZxdnpDNmVrcENUUnAwT3IwN1ZyVjJ6ZXZCa0FzSC8vZmlRbUpnSW82N0N5YytkT3pKbzFDMEJaa1BCcFZmeGN4UHIxNjNINjlHa0FRSDUrUG9LRGcvSHV1Ky9pKysrL3g3NTkrNTVvL1pkZWV1bVoyZ1pDclZZemVFZFVpWUdCZ2M3Lzl4STFCMXF0Rm5GeGNiaDkrelpLUzB2aDd1NE9iMjl2dllmR3FXV3d0cmFHVENaRGVubzZ3M2RFUkVSRTlNeGo4STZJaUlpbzZUQjhSMFJFUkhwVnVZUGJrd1NsUm8wYXBUT21VcW1FNDZ5c0xJd2VQVm9VN0JzMmJCakdqeDlmNzJmTm5Uc1g3N3p6RGdvTEN3RUFSNDhlUmE5ZXZkQ3paODk2cjFXYmNlUEc0YzgvL3hRQ2VZY09IY0xBZ1FNYi9EbEVSRVQ2bHAyZGpldlhyeU1qSXdNMk5qYm8zcjA3cksydDlWMFd0U0FTaVFTMnRyWklTMHZUZHlsRVJFUkVSRVJFUkVUMERHSDRqb2lJaUJwTmVkZTJtaVFsSlluTzc5eTVnN3k4dkZydnE3aGRZbEZSVWEzemk0dUxSZWYxMmJiVnpzNU9PRllxbFpnMmJScTJiZHNtakczZXZCbDc5dXpCeVpNbmhYcG16NTZOMU5SVXZQWFdXeGcxYXBRbytLZlJhSERzMkRIczNic1hqeDgvQmxEMmh2SFFvVU5GbjByMThQREF1SEhqY09qUUlRQmxIWUcyYk5tQzNyMTcxN2wySWlLaTVxeW9xQWhoWVdHSWpZMkZUQ1pEang0OTBLRkRod2JwaEV2UEhudDdlNFNGaFVHbFVrRW00Nis4aUlpSWlJaUlpSWlJcVBIeE41RkVSRVRVYUQ3OTlOTjYzL1BERHovVWFWN0Y4RjFEMmJKbEM3cDA2WUxyMTY5ajBhSkZ3dmhMTDcwa21qZHExQ2ljT0hFQ2YvMzFGd0FJVzV5Wm01c0RBSUtEZ3hFYkd3c0EyTFp0Ry83NDR3L01uVHNYblRwMXd2WHIxN0Z6NTA3RXhjVUo2N201dVdIV3JGbm8wcVdMVGsyVEowL0dxVk9ua0oyZERRQklUMDlIcDA2ZHNHelpNbUhPNnRXcmhXTkhSMGRNbXpaTk9NL1B6OGZubjMvK3BGOFNJaUtpUnFGV3F4RWRIWTJJaUFpbzFXcTR1Ym5CMjlzYmNybGMzNlZSQzJablp3ZXRWb3VNakF3b2xVcDlsME5FUkVSRVJFUkVSRVRQQUlidmlJaUlxTVU3ZWZJazFHbzFqaDQ5aW4zNzltSHg0c1dpYldDMVdpMysvdmUvUXlxVll0U29VUmcyYkJqTXpNeVFtSmhZNVhwLy92bW5jT3ptNWdZZkh4L1JkWWxFZ3RtelorTWYvL2dIK3ZidGkvbno1d3ZCT3dCNDY2MjNvTlZxOGNzdnYwQ3IxU0lxS2dydnYvOCtubnZ1T1VSRVJBanpURTFOTVhueVpMejg4c3ZWYnJkYlB1ZkxMNzlFLy83OU1YdjJiRmhaV1ZYN3RUQTNOMGYvL3YyRjg4ek16R3JuRWhFUjZjUERodzl4Ky9adDVPZm5vMDJiTnZEMTlZV2xwYVcreTZKV3dNYkdCbEtwRkdscGFRemZFUkVSRVJFUkVSRVJVWk5nK0k2SWlJaGFQSTFHZ3psejVpQXlNaElBc0c3ZE91ellzUU5PVGs0QXlzSjBqeDQ5QWdBRUJRWGgvUG56MkxScFU1VnJxVlFxbkQxN1ZqZ2ZOMjVjbGZNNmQrNk1MVnUyd052Yld4ZzdjZUtFY096dTdvNFhYM3dSdi8zMkc3UmFMVFFhalNoNFoyWm1ob2tUSjhMQ3dnS25UcDBTeGdjTUdLRFQ5V2ZFaUJGUUtwV2lRQ0VSRVZGTGs1bVppVnUzYmlFOVBSMldscGJvMTY4ZjJyUnBvKyt5cUJVeE1EQ0FqWTBOMHRQVDlWMEtFUkVSRVJFUkVSRVJQU01ZdmlNaUlxSW1NV3pZTUV5ZE9sVm4vTXFWSzlpeVpZdHcvdVdYWDhMT3prNW4zcDQ5ZTBRaHRZcWtVaW1HRHg4dWhPL3k4dkt3YnQwNmJOMjZGUnFOQnZ2MjdSUG15bVF5ekp3NXM5bzZyMTY5aXJ5OFBBQ0F0YlUxQmcwYVZPM2Npc0U3QU5pNGNXTzFjeXZMejg5SGNIQ3d6bmkzYnQxZ2IyOHZHak13TUdEd2pvaUlXcXpjM0Z5RWhZWGg0Y09Ia012bDZONjlPOXpjM0NDUlNQUmRHclZDZG5aMmlJNk9oa2FqZ1ZRcTFYYzVSRVJFUkVSRVJFUkUxTW94ZkVkRVJFUk53dGpZV0NkVUJnQ1BIejhXblhmczJCRkdSa1k2ODB4TVRHcGNmK1RJa1RoMzdoeXVYcjBLS3lzckRCOCtIQktKQkVlT0hFRkNRb0l3Ny9YWFg0ZWJtMXUxNi96NjY2L0M4Wmd4WTJCb2FDaWNaMlZsSVRrNVdlY2VWMWZYV3V1cnI4dVhMMWY1ckRGanhqelZ1bndUbW9pSW1rcCtmajdDd3NMdzRNRURHQmdZd012TEM1MDdkeGI5M1VyVTBPenQ3UkVaR1ltTWpJd3FmL1lrSWlJaUlpSWlJaUlpYWtnTTN4RVJFWkZlM2JwMVN6aFdLQlJWQnU5cU1tL2VQRVJIUndNQTFHbzFBS0Nnb0FCZmZmVVZ2dnJxS3hRWEY0dm1Ieng0RUQvOTlCTUE0T3V2dnhaZHk4ek1SR2hvS0FCQUxwZGo5T2pSb3VzaElTSFl2bjI3VGcxZmZ2a2xQRDA5UldQTGxpMUQvLzc5aGZPaFE0Y0t4OEhCd1hCMmRnWUFSRVJFWVBiczJUcHJIanQyREpjdlg5WVpyMi80VHF2VmlzN1paWWlJaUJwYllXRWhJaUlpRUJNVEE0bEVBbmQzZDNoNGVPaHNxMDdVR096czdDQ1ZTcEdTa3NMd0hSRVJFUkVSRVJFUkVUVTZodStJaUloSWI5TFQwM0g5K25YaC9FbmVJQzBxS2tKUlVaRm9yTFMwRktXbHBWWE9yeHpHcStqYXRXdENnRStoVUVBbWUvSWZsVEl5TWtRZDl5cEtTa29TamxOU1VwNzRHVStpb1RyZmJkNjh1VTd6REEwTjRlVGtCRjlmWDdpN3V6ZklzNG1JcUhrcUxpNUdaR1FrN3QrL0Q0MUdndzRkT3NETHk2dkJ1OE1TMVVRbWs4SFcxaFlwS1NubzBxV0x2c3NoSWlJaUlpSWlJaUtpVm83aE95SWlJdEtiQXdjT0NHRTNBSWlPanNZbm4zeUNlZlBtd2R6Y3ZNbnJDUXdNUkhSME5LS2pvNUdTa29MMTY5ZGp4WW9WVDlRdExpZ29xTnBySDMvODhkT1VpUkVqUmxRYkxveU9qaFoxMmZ2WHYvNGx1dDVRbmUvNjlPbFQ2eHl0Vm91Y25CeWtwcWJpNk5HamVPNjU1ekI0OE9BR2VUNFJFVFVmaFlXRitPdXZ2eEFURXdPMVdvMzI3ZHZEMjl0YkwzK1hFd0dBVXFsRVdGZ1lTa3BLNnQxVm1ZaUlpSWlJaUlpSWlLZytHTDRqSWlJaXZiaHg0d2FPSHordU0zNzI3RmxFUjBkajJiSmw2Tnk1YzYzcjFCUnlxMDFpWXFMb1hDYVRZY21TSlhqbm5YZWdVcWx3L3Z4NS9QSEhIeGcrZkRnQW9HL2Z2bkIxZFVWK2ZqNVdyRmp4eE0rdGl6VnIxZ0FvZTMySER4OSs0blVxaCswYXF2TmRRRUJBdmVaSFJVWGh2Ly85THc0ZE90UWd6eWNpSXYzTHk4dERaR1FrNHVQam9kVnE0ZXpzREU5UFQxaGFXdXE3TkhyR0taVkszTDE3RjJscGFXamJ0cTIreXlFaUlpSWlJaUlpSXFKV2pPRTdJaUlpYW5KeGNYRllzMllOdEZxdE1HWmhZWUhIang4REFKS1RrekZuemh5OC8vNzdHRGx5WkpQVzFxNWRPN3owMGtzNGN1UUlBT0RiYjc5RllHQWc1SEk1N096c1lHZG5oNXljbkZyWFdiWnNHZnIzN3krY1YreEdGeHdjREdkblp3QkFSRVFFWnMrZTNjQ3Zvdm5wM0xrekZBb0ZEaHc0b085U2lJam9LZVhrNUNBeU1oSUpDUW1RU0NSd2RYWEZjODg5eDA1MzFHeFlXMXZEME5BUUtTa3BETjhSRVJFUkVSRVJFUkZSbzJMNGpvaUlpSnJVblR0M3NHclZLdVRtNWdwalNxVVNRVUZCQ0FvS3dxbFRwd0FBcGFXbCtPS0xMeEFaR1Zsck9PMzgrZlA0N0xQUDZsWEhzV1BIcXIzMnlpdXZDT0c3akl3TW5EdDNydDdicFdaa1pDQWhJYUhLYTBsSlNjSnhTa3BLdmRZRmdIbno1a0dqMFFqbkd6ZHVGSTZWU2lVbVQ1NHNuQnNZR05SNy9jYmk0T0FBZjM5L2hJYUdRcVZTNmJzY0lpS3FwL1QwZEVSRlJlSFJvMGN3TURCQXAwNmQ4Tnh6ejhIRXhFVGZwUkdKU0NRU09EZzRQTkhQV1VSRVJFUkVSRVJFUkVUMXdmQWRFUkVSTlFtMVdvMTkrL2JoKysrL0Z3V3Y1SEk1bGk1ZENrdExTeXhhdEFnMk5qYjQ2YWVmaE91Ly8vNDdZbU5qaFU1eDFhMWRWRlRVWUxVcWxVcDA2dFFKOSs3ZEE0QW5DdC9WdEIzdXh4OS8vRlQxRFJreVJIUmVNWHhuYVdtSlljT0dDZWNWUTQ0QVJLRTlmWEJ6YzBOb2FDaXlzN1AxV2djUkVkV05ScVBCdzRjUEVSVVZoYXlzTEJnYUdzTER3d09kTzNlR1hDN1hkM2xFMVZJcWxYajA2QkVLQ2dwZ2FtcXE3M0tJaUlpSWlJaUlpSWlvbFdMNGpvaUlpSnFFU3FWQ1dGaVlLSGhuWkdTRTVjdVh3OFBEQTBCWmw1THAwNmZEeXNvS3UzZnZGdWIxNjljUHljbkpUVnF2aTR1TEVMNkxpWWxwMG1jM3BNcWQ3OVJxTllDeURvUStQajVOWG8rOXZUMEFOR2hZa29pSUdsNXhjVEZpWW1Kdy8vNTlGQllXd3N6TURINStmdWpRb1FOa012NHFnWm8vcFZJSm9LekxjSWNPSGZSY0RSRVJFUkVSRVJFUkViVlcvSTA1RVJFUk5RbTVYSTQxYTlaZ3hZb1ZDQTBOaFpXVkZWYXRXZ1Z2YjIrZHVSTW5Ub1NKaVFtMmI5K09hZE9tWWNLRUNkaTZkV3VkbjNYeTVFbWRzWkNRRUt4ZXZick9hNWlabVFuSEdSa1pkYjZ2M0xKbHk5Qy9mMy9oZk9qUW9jSnhjSEN3ME1udnlwVXJXTEpraVhCTklwSFV1dmJObXplaFVDamc2dXBhNjl6S0FZbnk4T09LRlN2ZzV1YUdKVXVXd01iR3B0WjFHb3FSa1JFQVFLdlZOdGt6aVlpbzduSnpjeEVkSFkzNCtIaW8xV3JZMjl1amUvZnVjSFIwck5QZlVVVE5oYm01T1V4TlRSbStJeUlpSWlJaUlpSWlva2JGOEIwUkVSRTFHWmxNaHVYTGx5TTRPQmdUSjA2c01mUTFldlJvK1BqNE5PbWJwWGw1ZVNnb0tFQnViaTVDUTBPRjhZWU9HMXk4ZUJHZmZQSUpaRElaSGoxNkpMcG1ZV0ZSNDcwblRwekFsaTFiTUduU3BEcUY3NHlNakNDUlNJU3dXM0Z4TVFBZ1B6OGZ0MjdkUW5aMmRwT0c3NGlJcVBrcDMxbzJKaVlHYVdscGtFcWxjSFoyUnVmT25hRlFLUFJkSHRFVFV5cVZTRXhNaEZhclpYaVVpSWlJaUlpSWlJaUlHZ1hEZDBSRVJOU2s1SEk1WnN5WVVhZTVUZDJsSkR3OEhNdVdMZE1aTCs5U1Z5NDJObFowbnBhV0JrOVB6em8veDkzZEhidDI3ZElaNzlxMUsrUnllWTMzYnR5NEVRQVFHaHFLTjk1NG85Wm5TU1FTbUptWklTOHZEd0JRVUZDQXZMdzhhRFFhQU9JT2YwUkU5R3g1L1BneFltSmlFQmNYaDVLU0VwaVltTURiMnh0dWJtNHdOamJXZDNsRVQwMnBWQ0kyTmhZNU9Ua01raElSRVJFUkVSRVJFVkdqWVBpT2lJaUlXb1RDd3NJNnp4MDFhcFRPV0huWXJDYWRPbldxY256SWtDSEM4Wmt6WjdCaHd3YlI5VTJiTmtFaWtZaENlcFZEYlc1dWJzS3hrNU1Ubkp5Y2tKS1NBcGxNQmdzTEMzVHAwcVhPb1VRQWlJeU14T1BIajJ2dGxBY0F0cmEyUXZndUl5TUQ2ZW5wQU1xQ2ViYTJ0blYrSmhFUnRYeVZ1OXhKSkJJNE9qckN6YzBOYmRxMFlYY3dhbFVjSEJ3QUFLbXBxUXpmRVJFUkVSRVJFUkVSVWFOZytJNklpSWlhbGVMaVlrUkZSY0hFeEFReW1Rd1NpUVJKU1VtNGRPbVNNTWZLeXFyR05ZcUtpcDdvMlRZMk5qQTJOaGJkMzdkdlg0d1pNd1lBY09yVUtheGZ2MTdZd3JWY1lXRWhQdm5rRTdpNXVhRlhyMTV3Y1hHQldxM0d6WnMzWVdCZ0FLbFVpcmx6NXdySGVYbDVXTDU4T1RRYWpmQkhyVllqSVNFQnNiR3hzTGUzUi92MjdRR1ViUTlibVVRaXdadHZ2bG1uNEIxUTFya3ZQajRlQUJBWEY0ZWJOMjhDQU96czdDQ1Q4Y2RCSXFKblFWWldGdUxqNHhFZkh5L3FjdWZxNmdwVFUxTjlsMGZVS09SeU9SUUtCVkpTVXRDNWMyZDlsME5FUkVSRVJFUkVSRVN0RU45dEpTSWlvbVpGS3BWaThlTEZLQ2twcVhhT2k0dExvejEvekpneHlNL1BSNXMyYmVEcjZ3c1BEdy9obW9XRmhTaDQ1K1BqZzRTRUJHUm5ad01BWW1KaUVCTVQ4OVExckZ5NUV1M2J0NGRXcTBWRVJJVG9tbHd1eDhLRkM5Ry9mLzg2citmcDZZbHo1ODRCS0FzMzd0aXhBd0RRc1dQSHA2NlZpSWlhcjRLQ0FqeDQ4QUR4OGZISXpjMWxsenQ2SmltVlN0eTdkdzhhalFaU3FWVGY1UkFSRVJFUkVSRVJFVkVydy9BZEVSRVJOU3VHaG9idzhQREE3ZHUzcTUwemNlTEVHdGM0ZWZLa3psaElTQWhXcjE1ZDYvT25UWnRXN1RWL2YzL1kydG9pSXlNRG5UcDF3dHExYTVHVmxZVU5HellnTEN5czFyWHJ3dHJhR3IxNzl3WUFxTlZxR0JzYkM5ZXNyS3l3WnMwYVVTQ3dMbDU0NFFYczNyMWJwMlBmODg4Ly8vUUZFeEZSczFKYVdvcUhEeDhpUGo0ZWFXbHBBTW82dTNicjFnM096czZReStWNnJwQ29hU21WU3Z6MTExL0l5TWlBdmIyOXZzc2hJaUlpSWlJaUlpS2lWb2JoT3lJaUltcDJQRDA5ZGNKM0Vva0VMaTR1bURwMUtucjI3Q202Wm0xdGpXN2R1dFc0WnR1MmJURjY5T2lucWtzcWxXTElrQ0U0ZmZvMDFxNWRDeE1URTVpWW1PQ0xMNzdBMWF0WGNlSENCWVNIaHlNakl3TTVPVGs2WWJlNkdEaHdJQXdNREFBQU1wa01TNWN1eFl3Wk0yQnVibzdQUHZzTXpzN085VjdUeWNrSi9mcjFRMGhJaURCbVpXV0Z3WU1IMTNzdElpSnFmbFFxRlpLVGs1R1FrSURFeEVSb05CcVltWm5CeThzTDdkdTNyL09wemswQ0FBQWdBRWxFUVZRMjVVU3RrWjJkSGFSU0tWSlNVaGkrSXlJaUlpSWlJaUlpb2diSDhCMFJFUkUxbWdVTEZnakg3ZHUzci9OOXI3MzJHb1lNR1NKc0QyWm9hQWlGUWdFek03TXE1L3Y0K0dERGhnMDFydG14WTBmTW1qVkxOR1p0YlkwbFM1WUk1M1VKdGcwZlBoeERoZ3lCalkyTmFOemYzeC8rL3Y2aU1ZMUdBNDFHQTYxV3EvTy9WWTFwTkJxZGdJU1RreE9XTDE4T0Z4Y1gyTm5aMVZwZmRlYk9uUXREUTBOY3Zud1p0cmEybUR0M2JyVmZUeUtxbVZhcjVYYWRwSGVscGFWSVNrckN3NGNQa1p5Y0RMVmFEU01qSTNUbzBBRXVMaTZ3dGJYVmQ0bEV6WUtCZ1FIczdPeVFrcEtDTGwyNjZMc2NJaUlpSWlJaUlpSWlhbVVZdmlNaUlxSkdNMnpZc0NlNno5emNIT2JtNWcxY2pTNFRFeE1FQmdiVzY1NTI3ZHJWZWE1VUtvVlVLcTF2V1RwNjlPaFI0L1hqeDQrTG5sa1ZjM056TEY2OCtLbHJvVElyVjY1RWVIaTR6dmpCZ3djYlpQMEpFeWJvakhsNWVXSGx5cFZQdE43Um8wZFJVRkNBZ1FNSG9rMmJOdlcrZitqUW9UcGowNmRQeDZ1dnZ2cEU5VFMwQ1JNbVFLMVdpOGJlZlBOTnZQenl5NDN5dlBYcjF5TXhNUkVqUm96QXdJRURSZHREMXlZcEtRbTdkdTNTR1YrK2ZIbERsa2l0VkVsSkNSSVRFL0h3NFVPa3BLUkFvOUZBTHBmRDFkVVZiZHUyaGIyOWZZUDh2VVBVMmlqL0gzdDNIaFoxdWYrUC96a0xETU8rSXlPYklJYUlncWE0NEpJTDdwbVpwbTJhWm1aKzdOaGlwODJzVTJybUNhMlRSN095TXJYVVNzMHNUU1E5bW51dU9ZcTRvZUN3NzhQQXNNM3ZEMys4djR3ekF6TXdNSUxQeDNWeE9lLzd2dC8zL1Jxd0xvZDV6bjM3K2VIOCtmT29xS2lBdmIyOXJjc2hJaUlpSWlJaUlpS2lOb1RoT3lJaUlxSldqbThpdDd5U2toSVVGQlEwMi96RzVpNHBLV24wZk51M2IwZGFXaHJXcmwyTGlJZ0lEQjQ4R0E4ODhJREJEbzZ0VlZGUkVXcHFhdlRhcXFxcW1tV3RJMGVPSUNrcENRQnc4ZUpGckY2OUdrT0dETUdERHo2STBORFFCdTh2S1NuQndZTUhtNlUyYXB0S1MwdVJrWkdCakl3TVpHVmxRYWZUUVM2WEl6UTBGQUVCQWZEMjl1Wk9qRVFOOFBQenc5OS8vNDJjbkJ5MGI5L2UxdVVRRVJFUkVSRVJFUkZSRzhMd0hSRVJFUkZSRzNiejVrMmtwYVVKMThuSnlVaE9Ua1psWlNVbVQ1NXN3OHFhVjNQcy9sVllXSWpseTVmcnRXazBHdnoyMjI4WU9IQ2cxZGVybFp5Y2pMMTc5MkwyN05tUVN2a1NycTJycWFsQlRrNE9Nak16a1pHUklRUnZuWnljRUI0ZWpvQ0FBSGg2ZWpKd1IyUUJkM2QzMk52Ykl5c3JpK0U3SWlJaUlpSWlJaUlpc2lxK2MwTkVSRVJFMUlZZE9uVElhSHYvL3YxUlhGeHM5UGpjcmwyN3dzbkpxVm5xdVRPOFpvbisvZnNqTmpiV3JMSE5FYjVMU0VoQVlXR2hRZnN6enp5RDd0MjdDOWNaR1JtUVNxWHc4ZkZwMG5wcGFXbjQ1cHR2Y09EQUFRQzNkMEI3N2JYWG1qUW4zWjAwR28wUXRzdk96a1pWVlJYRVlqRjhmSHdRR2hvS2YzOS91TGk0MkxwTW9sWkxKQkxCMTljWFdWbFp0aTZGaUlpSWlJaUlpSWlJMmhpRzc0aUlpSWlJR3ZESUk0L29YWmVXbHBvMXpwcVVTcVhCL04yN2Q4ZUNCUXZxdmM5WStDNGtKQVR0MjdmSDJiTm44ZmJiYnh2MC8vZS8vMFduVHAyYVZyQUp1M2J0YXZTOUNvWENhUGhPcDlNWnRGazdmUGZqanovaTZOR2pCdTBEQnc3RW80OCtDZ0JRcTlYWXVIRWp0bS9mam80ZE8yTEZpaFdOMnFrdUxTME4zMzMzSGY3NDR3Kzk0M1QzN3QyTGR1M2FZZHEwYVkxL0luUlgwR3ExeU1uSlFYWjJOckt6czRYZDdlUnlPWUtDZ3RDdVhUdjQrZmx4cDBNaUsyclhyaDNTMDlOUlVsTENNQ3NSRVJFUkVSRVJFUkZaRFgrVFQwUkVSRVRVZ09MaVlxdU9hNHpxNm1xRCtVMkZBR3RsWjJjakpTWEZvTDEvLy81V3JjMldkRHBkczRmdi92NzdiNnhkdTlhZ1BTUWtCUFBuendjQUpDVWxZZVhLbFZDcjFRQnVIeFg3K2VlZlk4NmNPV2F2YyszYU5XemF0QW43OSs4Mytwd0FZTU9HRFZBb0ZJaVBqMi9FTXlGYnFhaW9RRzV1cmhDMkt5b3FBZ0JJSkJKNGUzc2pKQ1FFL3Y3K2NITnpzM0dsUkcyWHY3OC9nTnU3a3pKOFIwUkVSRVJFUkVSRVJOYkM4QjBSRVJFUlVSdTFaODhlb3lHdXVMaTRabDIzcHFZRzE2NWR3NFVMRjlDelowOG9GSXBtVzh0VVNNMWE0YnZNekV5ODk5NTdxS3FxMG10M2NuTEN1KysrQzdsY0RnRHc4UEFRZ25lMXRtM2JocWlvS0F3Y09MREJkZDU4ODAyY09IR2l3WEZpc1JnblRwekFrQ0ZESUpGSUxIZ20xSkxLeTh1Umw1ZUh2THc4Wkdkbm82Q2dBTUR0bjUrWGx4ZTZkT2tDWDE5ZmVIcDZOc3NSeVVSa3lNSEJBUjRlSGxDcFZNMjJ1eXNSRVJFUkVSRVJFUkhkZXhpK0l5SWlJaUpxZzNRNkhYYnYzbTNRSGhRVWhJNGRPMXAxcmRMU1VseThlQkZLcFJKS3BSTEp5Y2tvS3lzREFLeFlzY0txNGJ2eDQ4YzN1T05mN2JvclZxd3dlOTdGaXhjYkhHbGJVRkNBTjk1NEE0V0ZoWHJ0SXBFSXI3LytPdHEzYnkrMDllalJBME9IRGtWU1VwTGUySVNFQklTRmhlbU5OYWFoNEoyTGl3dEdqQmlCOGVQSHc4L1B6NXluUkMya3BxWUdSVVZGUXRndUx5OVArRHNxRm92aDZlbUp5TWhJK1BqNHdNdkxpNkZKSWh0U0tCUzRjT0VDS2lzcllXZG5aK3R5aUlpSWlJaUlpSWlJcUExZytJNklpSWlJcUEwNmZmbzBzckt5RE5wSGpCaGhsZm1WU2lWVUtoWE9ueitQR3pkdW1OeUJycldFRzZSUy9aZEdtWm1aZVBQTk41R2VubTR3OW9rbm5rQ2ZQbjBBM0E0NWFyVmFhTFZhakI4L0hnY09IRUJsWmFVd1ZxUFJZUEhpeGZqUGYvNWpzSVk1SWlJaU1IYnNXRHp3d0FPUXlXUVczMC9XcDlGb1VGQlFJQVR0Q2dvS1VGMWREZUQyemxwZVhsNElDd3VEbDVjWFBEdzhHTFlqdW92NCsvdERxVlFpTXpNVGdZR0J0aTZIaUlpSWJDQXpNeE81dWJuSXo4OUhZV0VoN08zdE1YTGtTRnVYWlJWMWQyTjNjbktDU0NReXE4K1VBd2NPUUM2WG8yZlBubWFOSnlJaUlpSzZWekY4UjBSRVJFVFVnTVRFUkwzclYxNTVCZWZPbld0d1hHUEZ4OGNidEhYcjFnMEpDUWxtejJGczF6dXhXSXhodzRaWlZFdE5UWTNSOWtPSERwbDEvNTNoTzJQZkkyUFBkL2p3NFhqMTFWY04yamR0Mm1UV3VwYXFHNHhUcVZTWU0yZU95UjMyZnYvOWQvenl5eThvTHk5SFJVV0Z5ZUJocmN1WEwrT3JyNzdDckZtenpLckZ5Y2tKUTRjT3haZ3hZeEFhR29yLy9lOS95TXpNUkhCd3NQbFBpSnFzcHFZR0pTVWxLQ3dzUkdGaElRb0tDbEJZV0NpRUswVWlFVHc4UEJBYUdnb3ZMeTk0ZVhuQjBkSFJ4bFVUVVgwOFBEd2dsOHVoVXFrWXZpTWlJcnBIclZ1M0RudjM3aFd1N2UzdE1Yanc0RVo5Mk9udzRjUDQrT09QaGVzdFc3WUF1UDBoclk4KytraG9qNDZPeHZEaHc0WHJiNy85Vm0vMzgwOC8vYlRCdGVxK2J2N3d3dy9SbzBjUGd6RVBQL3l3OFBpNzc3NkRqNCtQV1gzR1ZGUlU0Tk5QUDBWaFlTRjhmSHp3OE1NUFk5S2tTVUwvdm4zN0dxejVUb01IRDdiNEhpSWlJaUtpMW9EaE95SWlJaUtpTnFhd3NCQi8vdm1uUVh0c2JDdzhQVDBidkQ4bEpRV25UcDNDMzMvL2pmUG56emVwbHRheTgxM2QzY2w4Zkh6cURkVGw1T1JZUFArUFAvNkluajE3d3RuWjJXaS9TQ1JDZEhRMFJvNGNpZjc5Kyt1OThiTjkrM1lvbFVyMDZORUQ0OGFOUTU4K2ZTQVdpeTJ1Z1V3ckx5OUhjWEV4aW91TGhiQmRVVkdSRUQ2VlNDUndjM05EWUdBZzNOM2RoUy91YWtmVSt2ajcreU05UFIwNm5ZNDd1QkFSRWQyRFJvOGVyUmUrcTZpb3dLbFRwOUMzYjErTDU5SnF0U2dvS0RCb3I2bXB3WjQ5ZTRScmUzdDd2ZkNkU3FWQ2NuS3l4ZXZkcWFLaUFpcVZ5bWhmZW5xNnlRK1UzZGtYR0JobzhOcG16NTQ5S0N3c0JHRDhOZkNTSlVzc3JwZmhPeUlpSWlKcXF4aStJeUlpSWlKcVk3WnUzYXAzOUdrdGMzZTkrK1NUVDZ4V1Myc0ozOVhkK2M3T3pnNDllL2JFZ1FNSHJEYS9UcWZEc21YTE1ILytmS1A5Njlldmg1K2ZuOUcrMU5SVTZIUTZuRHg1RWlkUG5vU25weWRlZnZsbDlPN2QyMnIxM1F0cWFtcWdWcXRSVWxLQ2twSVNGQmNYQzQvci92Y2lrOG5nN3U2TzhQQndJV1RuNHVMQ2tBNVJHNkZRS0hEdDJqWGs1ZVhCMjl2YjF1VVFFUkdSbGJ6MzNuczRlUEJnbys1ZHVIQmhnMk1HREJoZzFyaVdsSmFXaHRtelp4dnQrK2MvLzJueXZqdjc3dHdKcjdxNkdwczNieGF1RlFxRjNzNTVSRVJFUkVTa2orRTdJaUlpSWlJck1YWjhha3ZUYURUWXNXT0gwVDUzZDNka1ptWkNxVlJDcVZUaXpKa3p6VjZQdGNOM3MyYk4wZ3RLbFpTVVlOMjZkUWJqUm84ZWpkRFFVSVAyMDZkUEd6MHl0Mjc0RGdEaTR1S2FGTDZUU3FXb3FxclNhOU5vTkVhUEt3WUFYMTlmbyszWjJkbFFxOVY2YmZuNStYQndjR2gwYlcxWlpXVWxTa3RMb2RGb1VGcGFLbnlWbEpSQXJWYnI3V2dvbDh2aDR1S0M0T0JndUxpNHdOWFZGYTZ1cnZ6ZUVyVnh2cjYra0Vna1VLbFVETjhSRVJFUkdaR1ltSWpNekV6aGV0YXNXUWF2bVltSWlJaUk2UC9odjVhSmlJaUlpTnFRSFR0Mm1EeGFwcXlzRE5PbVRST08wbXdxWjJkblJFWkdJakl5RWwyNmRNRS8vL2xQZytOYXJSMitHejE2dE41MVdscWEwZkJkWEZ3Y1ltTmpEZHJMeXNxTWh1L3VQR0tuZCsvZWtFcWxFSXZGY0hWMUZjSlpwdjY4ODNGcGFTbW1UcDBLalVZRGlVU0NrU05IWXVyVXFTZ3NMTVQzMzM5dnNQNk5HemNRRWhKaTBLNVVLZzNhN096czBMbHpaNFAydGs2bjA2Rzh2Rno0cWczVzFRM2FWVlJVNk4wamtVamc1T1FFVjFkWHRHL2ZYdmc1dWJpNHRKcGRHWW5JdWlRU0NmejgvSkNSa1lGdTNiclp1aHdpSXFJMnFhS2lBdmIyOWphdHdjUERvOGx6R0R0U3RxcXFTdmhRVldwcXFsN2ZxVk9uQUFEUjBkR05Yak12THc5ZVhsNEFnS0tpSW9QWE9MWHRPVGs1a0Vna2VQdnR0NFgyOTk5L1gzajg0b3N2d3NYRnhhdytWMWRYNFhGVlZSVTJiTmdnWE1mRXhDQXVMZzVYcmx4QmFXbXAwZWZXczJkUHZQWFdXd2J0SDN6d0FZNGZQOTdnY3lZaUlpSWlhdTBZdmlNaUlpS2lGcGVlbm82RWhJUVdXU3M1T1JsejU4NXRrYlZzVGF2Vll1dldyU2I3NVhJNVFrSkNjTzNhdFNhdjljUVRUMkRhdEduQ1VaeFZWVlVHd1R1ZytZK2RMUzh2TjlwdWF2Y3lVOEhET3ovRjcrVGtoQjA3ZGpTNmZqYzNOMHlaTWdWWHJsekI5T25URVJBUUFPRDI4VDNHSkNRa1lPN2N1ZWpRb1FQczdlMVJVVkdCeTVjdjQ5dHZ2elVZMjdWclY1dS9rV1V0TlRVMXFLeXNSRVZGQmJSYXJWNjRycXlzVE8vYTJNOWFMQmJEeWNrSlRrNU84UER3RUI3WGZzbGtNaHM4S3lLNjIvbjcrK1BreVpOUXE5VndkbmEyZFRsRVJFUnRSdTNycXB5Y0hMUnYzOTZtdFd6WnNzVmtYMzUrdnZCWUtwWHFoYy9xTXJhN2ZYRnhNVjU3N1RXajQydmJkKy9lYlVtcGdweWNITXliTnc5RGhnekJ6Smt6c1dEQkFpUW5KeHVNVzdKa2lmQTRNVEhSNkZ5eHNiRjZSOG1hMjdkOSszWmtaV1VCdVAyOWVlR0ZGd0FBLy8zdmYzSCsvSGxFUkVUZzBVY2YxYnRISXBFWS9UY1ZkOHNqSWlJaW9uc0YvK1ZMUkVSRVJEYlJFcUdZeXNwS0JBWUdOdnM2ZDRzZmYvelI2Q2Z6NjRxTWpEUTdmT2Z2NzQrWW1CanMyclhMb00vSnlVa0kzZ0hRT3dxMkxsdUY3K1J5dWRGMmM4TjN3TzNuOU1zdnZ6UzZOcGxNaGk1ZHVzRFQwMU5vOC9iMmhxdXJLNHFMaS9YR1doSVM3ZFdyVjZOcnNnYWRUb2VhbWhwVVZWV2h1cnE2M2o5cmczVzFYM2RlMzNrMGJ5MlJTQVNaVEFZSEJ3Zkk1WEo0ZUhnSWp4MGNIT0RnNENDRTYrcitQU1FpTW9lL3Z6OEFJQ01qQStIaDRUYXVob2lJcU8yby9SRFU5ZXZYV3p4ODUrenNiUFp1ZDVNblR4WWVoNGVIWTlXcVZVYkgxWjJ2dVFQN3RhRytuSndjYk42OEdXNXVibWJkVjE1ZWppTkhqZ0FBM256elRhSDkvUG56ZXVOTTlRMFlNRUF2TkxsKy9YcWg3NUZISGtGUVVCQ09Iejh1M0pPY25GeHZzSkdJaUlpSTZGN0U4QjBSRVJFUnRiaUFnQUM5WDNZM2w3MTc5MkxZc0dITnZrNnRwNTU2eWlyejFQMWx0N255OHZLd2FkT21Cc2RGUmtaaTU4NmQ5WTU1NXBsbk1IVG9VT0dUOE1iQ2QzY3lGcUlTaVVUTi9rbjNzckl5bysybWRpNHd0ZlBjbmNmT0FrQkpTUWxXcjE3ZCtPTCtmM0Z4Y1hCMGRBUncrM3Z5d0FNUFlNZU9IWTJheThIQkFjT0hEMjl5VFFCdyt2UnBGQlFVUUtmVDZYM1YxTlNZYkt1dXJqYjVQVFJGTEJiRDN0NGU5dmIyc0xPemcxd3VoNXVibTE1YjdlUGFnQjFEZFVUVW5HcER2UXpmRVJFUldaZFlMQVlBbkRoeEFwMDZkWUt2cjIrTHJmM3l5eThEQUdiTW1LSDNaME51M0xoaGNteHQ0TzZycjc1cVVtMUtwVklJK1BYdjM5K2dYNlBSNE0wMzMwUmFXcHJRdG5QblRyMmpZVTBwS2lyUzJ3blBVdHUyYllPenN6UEt5OHV4ZVBGaWFEUWFBTGRmZTNidDJoVkhqeDdGMnJWcmhmSDI5dlo0OWRWWDhjd3p6d2h0QlFVRk9IVG9rTUhjZFhjWUpDSWlJaUpxeXhpK0l5SWlJaUt5a3FsVHAxcGxuc2FFNzc3ODhrdVR1OERWMWJselp3QzN3MlkrUGo3SXpNdzBHTk9qUncrVFI5Q1lZbXpudTVZNFlpWW5KOGRvdTZrM0tVd0Z4MXJ5T0p5bm5ub0tSNDRjTVZsN2ZhWk9uV295V0dpcDJuQ2tTQ1F5K0JLTHhVYmJwVklwSkJJSkpCS0o4UGpPUCtzK3RyT3o0MUZEUkhSWFVpZ1V1SGp4SWlvcks1dDlsMVlpSXFKN2pZK1BEMzc4OFVjTUd6WU1uVHAxYXRHMTZ3Yll6RkZSVVdIUlBaNmVuc0pSci92MjdUTjZCT3lkcnp1dlg3K082OWV2QXdEYXRXdG5NT2ZDaFF0eDZkSWw0VnFoVU9Damp6NFNYcGYvK09PUFdMTm1qZEQvNFljZm9rZVBIZ0FnSEJIYlZNWEZ4Ymh3NFlKd1hWNWVqZ1VMRmhpTWUvcnBweEVVRktUWGxwS1NnbmZmZmRjcWRSQVJFUkVSdFVaOEY0U0lpSWlJcUpWTFNVbEJVbEtTV1dNREFnS3diTmt5UkVSRUlDVWxCZlBuejdkS0RjYkNkeTBSWmpBV0hwVEpaTUpPYzNleTVOalo1dUx1N282UFAvNFl5NWN2eDhtVEo4MjZ4OVBURTFPblRzV1lNV09zVmtkTVRJelY1aUlpYW0zOC9mMmhWQ3FSbFpXRmdJQUFXNWREUkVUVXBqenl5Q05JU2tyQ0w3LzhBazlQVC9qNStjSE56YzJzM2EwREF3TVJHQmpZQWxYZVBjNmVQU3M4dmpONEJ3QUhEeDdVRzEvZkI3bldyVnNIaFVKaHNqOGxKUVgvOTMvL1o5RHU2K3VMeU1oSUtKVktrL2QyNjlZTkV5ZE9OTmxQUkVSRVJIU3ZZdmlPaUlpSWlNaEs0dVBqYmJKdTdkR2g1dXJldmJ2VmE3aWJ3bmYxN2RwbnliR3p6Y25YMXhkTGx5NkZTcVhDK2ZQbmtaZVhCNjFXcS9kemxFcWw4UFQwaEwrL1A2S2pvMXU4UmlLaXRzekR3d055dVJ3cWxZcmhPeUlpSWl1VHkrVVlPM1lzN3J2dlBwdzdkdzVYcmx3eCtwclJGR3VGNzhhT0hZdDU4K1ladE5kOTdSNGVIaTRjQ1Z2cmswOCt3YzZkTzYxU2d5V0NnNE94ZE9sU2VIdDdDMjE1ZVhtNGVQR2kzcmlQUC80WVlySFk2TzhnWnMyYVZXL0lzYjdmSFF3ZVBCaVptWm53OS9lSHE2c3JUcHc0SWZ6Y25KeWM4TTkvL3RPc0FDVVJFUkVSMGIyRzRUc2lJaUlpb2xZdUtpb0tZckhZNUs1dUxhR3Fxc3FnclNYQ2Q3ZHUzVEpvOC9YMU5UbmVHc2ZPMWg0bFpFeERBY3k4dkR6OCt1dXZCdTBOSFZsc3FtNGlJbW84ZjM5LzNMcDFDenFkam04a0V4RVJOWVB3OEhDRWg0ZmJ1b3dXOC83Nzd5TXZMdzhKQ1FsNjdYZUdBSmN1WFdwd2IrZk9uYkY0OFdLNHVMam90Ujg0Y01BZ01GZFZWWVZseTVZaEp5Y0hRNGNPMWV2VGFyV05ybi9jdUhGNDZLR0hBQUEvL2ZRVERoOCtMUFM5OU5KTDhQUHpNM3BmNzk2OXNXalJJb1AyZDk1NVIyOE9JaUlpSXFLMml1RTdJaUlpSXFKV3pzbkpDV0ZoWWJoOCtiTE5haWdzTERSb2ErN3dYVmxaR2E1ZHUyYlFYdDhPUnRZSTN6VkZYbDRlMXE5ZmI5QnVLbnhYVWxLQ2pSczM0dURCZzFpK2ZMbkpOenVJaU1oeUNvVUMxNjVkUTM1K1ByeTh2R3hkRGhFUkVWblovdjM3OVk1ME5lYkdqUnVZTVdPR1hsdEJRWUhKOFZxdEZuLzk5UmRTVWxKdzh1Ukp2YjREQnc0Z0pDVEU0anBqWTJPeGNPRkN5R1F5dlhhZFRvZWZmLzdaNUgxZmYvMjF3ZThCR252c0xBRGh3d2puenAzRGwxOStLYlNQR1RNR2d3WU5hdkI1RUJFUkVSSGRxeGkrSXlJaUlpSnFBNktqbzRWZnVrZEVSQ0E1T2JsWjF5c29LTUR4NDhjaGxVcWgwV2p3L2ZmZkc0eHhkWFZ0MWhvdVhyeG9ORXhYM3hGRnhuYm9FNGxFRUl2RlpxODdZc1FJczhjMlZsVlZGYlp2MzQ2Tkd6ZENyVllEQU41ODgwMTg4c2tuY0haMmJ2YjFpWWp1QmI2K3ZwQklKRkNwVkF6ZkVSRVJ0VUZxdFZwNFBXVktSVVVGMHRMU3pKNHpJeU1ENzc3N3Jzbit4dXhhL3Q1NzcwRWlrUmkwSHo1ODJPaHU3Nkdob2NJSDBlNE03R1ZrWk5SYlExWldWcjIxM0xoeEErKysrNjd3Mmprc0xBeHo1c3dSK2pVYURSd2RIZXVkZzRpSWlJam9Yc1B3SFJFUkVSR1JsVHorK09OV21lZTc3NzZ6K0o2SWlBZ0FnRVFpd1VzdnZZVG5ubnZPS3JYVVo4R0NCUWJIMzlSVjMvR3YxdkQzMzM4YmJROExDek41ajdId25iRTNPZXJUbk1mN1ZsVlZJVEV4RVJzM2JqUjRVK1Rtelp0WXVIQWhQdnp3d3hZNTBwZUlxSzJUU0NUdzlmVkZSa1lHdW5idGF1dHlpSWlJcUJXbzcwTm1jcm04VWYrbU1QV2FkTXVXTFFCdTc5UmU5N1hzTTg4OGcvWHIxeU0yTmhiRGh3OUhVbEtTMFBmNjY2OWJ2SDZ0Q3hjdTRKMTMza0ZKU1luUTV1TGlnb1VMRnlJN094dTV1YmxRS0JUNDdMUFA5TzQ3ZHV3WTR1UGpHNzB1RVJFUkVWRnJ4L0FkRVJFUkVaR1ZUSjgrM1Nyek5DWjhGeDRlRGdDWU9IRWlRa05EclZKSGZUdzhQQkFlSG82VWxCU1RZeUlqSTYyeTFzMmJOM0hzMkRFY1AzNGNyNzc2cWhEcU8zejRzTUZZc1ZpTVRwMDZtWnpMMkE0QUxYWGtiSDFxUTNmZmZmY2RNak16VFk3NysrKy84ZTkvL3h0dnZQR0djQ1FRRVJFMW5rS2h3TW1USjdtTEN4RVJVUnMwZHV4WXpKczN6NkM5YmxBc1BEd2NxMWF0MHV2LzVKTlBzSFBuVHFOejFoZSsyN3AxSzZSU2FhTjJ2d01BcFZLSnJWdTNZdENnUVlpTmpjWFZxMWNCQUFNR0RNQytmZnVFY1ZLcEZQLys5Ny9oNE9EUTRFNTJsdGkrZlRzS0N3djEyczZjT2FOMzNhNWRPNnV0UjBSRVJFVFVWdGorWFNZaUlpSWlJbW95aFVLQkxsMjZZTnEwYVMyMlpteHNyTW53blV3bXc3Qmh3eG85OTYxYnQvRHBwNS9pMkxGamVtOG0xQjZwYyszYU5lR1luYm82ZHV4b2NPeE9YY1oydnJzYnduZlRwMCt2TjNSWEt6ZzRHUDM3OTIrQmlvaUk3ZzMrL3Y0QUFKVktoWTRkTzlxNEdpSWlJcnJiU2FWU0RCMDZGRkZSVVNncks4UG5uMyt1MTljVWhZV0ZPSERnQUE0Y09BQUhCd2NFQlFYaDh1WExHRGR1bkY3NERnQWNIQndBQUg1K2ZraE1URFNZYTk2OGViaHc0UUlBNExubm5zUEVpUk1iWEgvTW1ERUc2OXpKMDlQVDNLZERSRVJFUkhUUHNQMjdURVJFUkVSRWQ2bTB0RFM4K09LTEJ1MmxwYVZHeHoveXlDUE5Wb3RTcVRRNi83dnZ2aXNjYS9QZWUrKzE2SEdrTVRFeDJMQmhnMEc3ZzRNRFhuMzFWYmk3dXpkNmJxVlNDYVZTYWRCZSsveU12YmtBQVBmZmYzKzk4MVpXVmhxMFdYcnNyS20xQVRUNnFKMkdnbmNLaFFKUFBmVVVoZzRkeWgzdmlJaXNTQzZYdzhQREErbnA2UXpmRVJFUnRUSDc5Ky9IMmJObjZ4MXo0OFlOekpneFE2K3RvS0NnM250cWozWnRLS2htcWJxL2F5Z3ZMMGRvYUNna0VnbWlvcUtNamwrMWFoVzJiZHZXNEx4cjFxekJtalZyVFBiWHZzYU5qbzVHWUdBZ3NyT3pFUlFVaE1EQVFQajcrNk5kdTNidzgvT0RqNCtQc0JOOVhlSGg0Wmd5WllwQis1WXRXM0RwMHFVRzZ5TWlJaUlpYXUwWXZpTWlJaUlpTXFHNnVockZ4Y1Ztajdka3JMVnFxUnNtcSsvNG0rYlF1WE5uMk5uWm9icTZHbDVlWHVqUW9RTzZkZXVHQVFNR1FLRlExSHR2ZG5ZMlRwMDZoVk9uVGxtMHBrNm5nMGFqTVJtQTY5MjdkNzMzR3d2ZjNRMDczNW5pNit1TEo1NTRBaU5HakxBNEpFaEVST1lKREF6RXVYUG5VRjVlTHV3aVEwUkVSSzJmV3EyR1dxMnVkMHhGUlFYUzB0SmFxQ0pBcTlXYTdLdjdtbDhpa2FCVHAwNFlQSGh3UzVRbCtPaWpqK0R1N2c2eFdHejJQWjZlbmhnNGNLQkJlMUpTa2pWTEl5SWlJaUs2YTkyOTd6SVJFUkVSRWRGZHpkN2VIbHUyYklHVGs1T3dHMXRtWmlhZWYvNTVEQjgrSEtOR2pVSklTSWd3L3RxMWEvamxsMTl3NnRRcHFGU3FScTFaV1ZtSkhUdDJvS2lveUtEUHg4Y0hrWkdSOWQ1ZlVWRmgwSFkzaHUvOC9mMHhlZkprakJneDRxNnNqNGlvTFFrSUNNQzVjK2U0K3gwUkVSRlp4WjBmK3FxcHFjR2hRNGV3YWRNbWpCNDkydVI5aFlXRndtTVBEdzhNR0RBQUhoNGVKc2RIUjBjYnRPWG01dUxnd1lNRzdWS3BGUEh4OFExKzBPRE9ZMlVyS2lxUWtaRUJsVXFGVzdkdUlUZzRHTDE2OWFwM0RpSWlJaUtpZXczZnhTRWlJaUlpb2taemRuYld1ODdNeklSYXJjYldyVnV4ZGV0V2RPN2NHU05IanNRRER6eUFqSXdNN055NXMwbnJwYWVuNDZlZmZqTGFOMkxFaUFhUFpEVzJ5NENsTzhvMTltaFpjd1FIQitPeHh4N0Q0TUdEaFowR2twS1NVRnBhaXFGRGg4TEp5YW5aMWlZaXVsYzVPVG54NkZraUlxSTJhT3pZc1pnM2I1NUJlOTNYZE9IaDRWaTFhcFZlL3llZmZOS2sxNjUzN3FTM2E5Y3UvUGJiYndDQUlVT0dHSXpYNlhRUWlVUklUMDhYMnJ5OXZlc04zZ0ZBWEZ3YzR1TGloT3RyMTY1aDRjS0Z3cld2cnkvS3k4dFJYRnlNcXFvcW5ENTlHck5uejBhL2Z2ME1YanVYbHBiaTRNR0R5TXJLUW1abXB2Qm5ibTR1ZERxZE1PNlpaNTVoK0k2SWlJaUk2QTRNM3hFUkVSRVJrZFhjdW5WTDcvcml4WXU0ZVBFaVJDSVIrdlRwMDZnNUZRb0ZZbU5qRVJzYml4OSsrQUVhamNaZ2pGUXF4ZGl4WXh1Y3E2eXN6T2k5dGhZZUhvN0hIbnNNL2Z2M04zZ1Q1UFRwMC9qOTk5L3grZWVmWTlDZ1FSZzVjaVM2ZHUxcW8wcUppTm9tSGoxTFJFVFVOaXhac2tSNDdPdnIyNmc1eG84ZmozNzkrcG5zcjY2dUJtRDQrcmZXbGkxYjlLN3JodGZVYWpVY0hSMzErdGV0V3dkUFQwOGNPM1pNYUFzTUREUzczdlQwZEd6YnRnMi8vdnFyVUJzQXZQTEtLd0NBTjk1NEF6VTFOY2pNek1TNzc3NkxrSkFRREJzMkRQMzc5MGY3OXUyRjU1U1FrTkRnV212WHJzWGF0V3YxMm80ZE8yYldoOVJxeHlRbUpwcjkzSWlJaUlpSVdnUGJ2OHRFUkVSRVJIU1hDZ2tKc2VpWHdtcTFHdnYzNzBkaVlpSWlJaUx3L1BQUE4zaVBScVBCYTYrOWhvaUlDUFRzMlJQUjBkRTJmOU8vN2hzREFPRG41MmN3eHRRT2JOZXZYemZhSGhZV0JnOFBEN1JyMXc2Wm1abjFyaStSU0JBVkZZVStmZnFnYjkrK3dwc0J2Lzc2S3c0ZlBtejBuZ2NmZkJCZVhsNzF6Z3NBQlFVRkJtMjIvbjRETU5ocG9hN2FOM1MwV2kzMjdObURQWHYyNEpGSEhzSHMyYk5icWp3aW9qYVBSODhTRVJHMURkYllsUzA0T0JqQndjRkcrOVJxTlNaTW1HRHd1bGt1bHd2OXg0OGZOM3F2cDZjbmdvT0REY0ozR3pkdU5CamJzMmZQZW1zc0tpckNqaDA3OE5kZmYrSGl4WXNHOVR6NTVKUG8wYU1IZ05zaHZPWExsd3ZCdk5UVVZIejU1WmY0OHNzdjRlYm1odFdyVjhQSHh3ZmUzdDdJemMydGQxMGlJaUlpSWpMRThHaFVnTllBQUNBQVNVUkJWQjBSRVJFUlVSTm90Vm9jT1hJRSsvZnZ4N0ZqeDFCVlZRVUFTRWxKd2JoeDQ0VGdtQ21iTm0xQ2NuSXlrcE9Uc1gzN2RraWxVa1JGUmFGMzc5NklqWTFGVUZCUVN6d05QWGw1ZVhyWEd6WnNNUHZlQ3hjdUdMVFoyZGtoTkRRVUFCQVpHV2swZk9mbzZJaGV2WG9oTGk0T3ZYcjFNampPOXRLbFMxaTllclhSTlIwZEhmSEVFMDgwV051bFM1ZFFYRnhzMEY3N0pvbTU3T3pzVFBaVlZsWmFORmREZERvZFVsTlREZG9WQ29WVjF5RWl1dGM1T1RuQjA5TVRhV2xwRE44UkVSR1JTYzdPemdnSUNEQTRXclpEaHc1Qy94TlBQSUV2dnZoQzZPdllzU01tVHB5SVFZTUdRU3FWb3Fpb0NCczJiSUJhclRhNlJsaFlHQVlNR05CZ0hjZVBIMGR5Y3JKZXUwZ2t3dlRwMC9IWVk0OEpiY09IRDRlWGx4Y1dMVnBrc0daVVZCUjhmSHdBQUtHaG9jak56WVdibXhzQ0FnTFF2bjE3QkFRRUNGOXl1UnhQUGZWVUE5OGhJaUlpSXFKN0Q4TjNSRVJFUkVRVzBtcTFPSDc4T0E0ZVBJZ2pSNDZndkx6Y1lFeFZWUlUrLy94ei9PdGYvekk1VDM1K1ByWnUzV3B3MzVrelozRG16Qm1zV2JNR2ZuNSs2TjI3Ti9yMjdZdVltQmlySHBGcWIyOXZ0UDNFaVJQMUhyRmp5cTFidDNEbHloV0Q5b2lJQ0tIdUxsMjY0STgvL2dBQXVMcTZJaTR1RG5GeGNlalJvNGZKVU51bFM1ZncrdXV2UTZ2Vkd1MmZNbVVLM056Y29OUHBrSmVYQjN0N2U5amIyME1zRmtNc0ZxTzh2QndYTGx6QWYvLzdYNlAzdTdxNld2UThmL3Z0TjZQdE9wME93NGNQci9kZWlVUml0RDBuSjBkNHc2T3VLMWV1R0gxRHBsT25UbVpVU2tSRWxxamQvYTZzck16aVlEWVJFUkhkT3pwMDZLQVh2bk55Y3NMTW1UT0Y2d2tUSm1EMzd0MXdkWFhGMUtsVGhSM29hcm01dVdIRmloWDQ0b3N2a0pLU2dzTENRb2hFSW5oN2UrUCsrKy9IakJrejZ2M1FGM0Q3dGVWcnI3MkdaNTk5VnZnUVlHQmdJRjU2NlNWMDdkclZZUHo5OTkrUGI3NzVCbDk4OFFYMjdOa2o3SlJYOTROc0w3MzBFdVJ5dWNtZDdyVmFMZWJObTlmQWQ0ZUlpSWlJNk43RDhCMFJFUkhaUkZKU0Vpb3FLdURxNmdwWFYxZDA2dFFKTXBuTTFtVlpKQ2twQ1Y5Ly9iVncvY1liYjZCTGx5NG14eTlac2tUWUZjekp5UW1yVnEweUdjUzVVM0Z4TVdReVdhdjdIclVsSlNVbE9INzhPUDc4ODArY09ISENaQkNzcnNPSEQrUE1tVE9JaVlreDJ2L3R0OTgyT0U5V1ZoWjI3TmlCSFR0MndOSFJFZmZmZnovaTR1TFF1M2R2ZzkzaExHVXFkTFpyMXk3NCt2cGkwS0JCOFBEd3FIZU9tcG9hbEpTVTRPTEZpMWkzYnAzQlVUZUEvbkU1M2JwMXc2aFJvekJvMENERXhNUTArTi9BK2ZQbjhmYmJiNXZjRWFCang0NllOR21TY1AzY2M4OFozZDJ1UHQ3ZTNoYU5OK1d2di80eTJpNFNpWVRIcG41bUsxZXV4UFBQUHc4L1B6K0lSQ0pVVlZYaDVzMmIrT3l6end6R3ltUXk3c3BFUk5RTWFzTjN0MjdkNHY5bmlZaUl5S1FKRXlhZ2UvZnVrTXZsOFBEd1FPZk9uZldDKzFLcEZBa0pDZlcrbmc0SkNjSGl4WXZOWHJQdTd1ZTF2eHNLQ0FqQXd3OC9qTE5uejJMOCtQRVlQSGh3dlIvWWMzTnp3L3o1OHpGbHloVHMyclVMZVhsNUNBOFBGL29iZW0wc2s4a3dkdXhZczJzbUlpSWlJcnBYTUh4SFJFUkVMYTYwdEJRSkNRbkM4WXhTcWRSZzk2L0dLaWtwd2R5NWN6Rnc0RUNNR2pYSzZOR01KU1VsZVB6eHg0WHI2ZE9uWThLRUNVaE5UY1d5WmN2dzlOTlBJelkydHNHMXRtN2RpcXlzTEFDQXU3czdJaUlpVEk3TnpzN0cvdjM3aFdEU3FGR2p6QXJlMWRUVVlPZk9uZmo2NjYvUnUzZHZ2UDc2NjNyOVZWVlZqVHJtVWl3V004aG5wajE3OW1EUG5qMDRmLzQ4cXF1ckxiNS8vLzc5UnNOM1dxMFdLU2twRnMybDBXaHc4T0JCSER4NEVGS3BGTkhSMFZpd1lFR2pRM2dLaFFLT2pvN1FhRFI2N2RYVjFmanFxNi93MVZkZk5XcmVPOVU5TGlja0pBUXZ2L3h5Zy9mb2REcHMyclFKNjlhdE0vbDl0N2UzeHh0dnZDRzh1U0FTaWRDalJ3L3MzNy9mb3ZvYWM3UnZhbW9xWG5ubEZjamxjdGpaMlVHcjFTSW5KOGZvMkxwdnd2ajYrc0xKeVFtbHBhVjZZdzRmUG96RGh3K2J0WGIzN3QydHVnTWlFUkhkeHFObmlZaUk3ZzJKaVlsTnVyOUxseTcxZnZnU1FJTWZaTFBVdW5YcmpMYlBuRGtUWXJIWW9ya0NBZ0x3N0xQUFdxTXNJaUlpSWlJQ3czZEVSRVJrQTMvODhZZGVZQ3dxS3NwcVIzdjk4c3N2VUtsVTJMUnBFelp2M293RkN4Wmc0TUNCZW1QczdlMzFqZ2t0S3l1RFZxdkZva1dMY09QR0RiejExbHZvMWFzWDVzNmRhelM4QndBblQ1N1VDMDRWRlJWaDlPalJCdVBDd3NLd2F0VXEvUHp6ejNvN2d1M2V2UnUvLy82NzBibDc5KzZOOTk1N0R6cWREaSsvL0RLVVNpV0EyenZ0UlVaR1l0eTRjY0xZMWF0WFk4ZU9IV1o4Wi9TRmg0ZGoxYXBWRnQ5M0w2cXVyc2JaczJjdHVzZkx5d3ZEaGczRDhPSERUUWE3WkRJWlZxMWFoY3pNVFB6NTU1ODRkT2dRbEVxbDBaM2pqS21xcW9KYXJXN1M3bmNpa1FqOSt2WEQzcjE3R3oxSFEySmlZaEFZR0dqeGZiLzk5bHVENGIvbm4zL2U0UHNiRXhOalVmak8zdDRlL2Z2M3Q3aSs0T0JnaU1WaUlZQnJpb3VMQzF4Y1hJUnJrVWlFZ1FNSFl0ZXVYUmF2V1NzK1ByN1I5eElSVWYxNDlDd1JFUkcxSnBZRzc0aUlpSWlJeVBvWXZpTWlJcUptOGUyMzM1cnNTMHBLMHJ1dXFhbXBkN3dwRHozMEVOemMzSVRyaW9vS2JOKytYYmhXS0JUbzE2K2Z3WDB5bVF3aWtVZ0lPVlZWVlNFckswdHZkNjBUSjA3ZzJXZWZ4WklsU3hBZEhhMTN2MDZudzlxMWF3M2FqSVdtcXF1clVWUlVaQkNRTXpVZXVQMzlBRzZIZEFZUEhpeUU3NERiWWJ2SXlFanV4dEtDUm80Y2laMDdkemE0UzUxTUprTmNYQnppNCtQUm8wY1BzMzhCM3E1ZE8weWNPQkVUSjA1RWZuNCsvdnp6VHh3OGVCRG56cDBUL2k2WTh2RERENXY5UEV4NTZxbW5jT2pRSVpTVmxUVjVyanRKcGRKR2Y1cCt6Smd4eU1yS3d2ZmZmMiswZi9Ma3lVYVB1MmxvOTRFN1RaMDZGZTd1N2hiWEp4S0owTDE3ZCt6YnQ2L2VjY2IrSHpSMTZsUWNQWG9VQlFVRkZxODdjT0JBZzBBeEVSRlpUMkJnSU02ZE80ZjA5SFM5WTlpSWlJaUlpSWlJaUlpSWpHSDRqb2lJaUpyRit2WHJ6UjU3N3R3NW5EdDN6dUkxQmc4ZXJCZSsrK1dYWC9UQ0xMTm56elo1TktPOXZUMjBXaTJBMjhkL0JnVUZZYzJhTlZpM2JoMSsrT0VINkhRNmhJZUhJeW9xeXVEZW4zNzZDWmN2WHphN3ptKysrVVp2cHoxTGpCczNEdnYyN1JNQ2VGVlZWVml5WkFsV3JWb0ZCd2VIUnMxcFMrYnU2blkzRVlsRW1EVnJGdWJQbjIrMEx6bzZHdkh4OGVqZnZ6OGNIUjJidEphbnB5ZkdqUnVIY2VQR29haW9DQWNPSE1DK2ZmdHcvdng1ZysrZGw1Y1hCZzBhMUtUMWdOc2gxY1dMRitPOTk5NURZV0ZoaytlcjVlbnBpVmRmZlJXZE9uVnE5Qnd6WnN5QW01c2JQdnZzTTczMitQaDRQUFBNTTBidkNRNE9ObnFzNjUya1VpbW1UcDJLeVpNbk43cSs2T2pvZXNOM25wNmVtRFp0bWtHN3Q3YzNQdjc0WXlRa0pKajkvejY1WEk2SkV5ZnFIWmxOUkVUVzUram9DRTlQVDRidmlJaUlpSWlJaUlpSXlDd00zeEVSRVZHYlVGNWVqazJiTmduWHZYcjFRcDgrZlV5T2QzQncwQXZmQVlCRUlzR0VDUlBnNGVHQnRXdlhvbHUzYmxpL2ZqMjZkT21DWHIxNkFRQ3VYTG1DcjcvK1dwakh5OHNMYTlldXhiRmp4L0RCQng5ZzRzU0plTzY1NTRUK0N4Y3U0TVVYWHhTdWE0OTcvZjc3Ny9IVlYxL0IxOWNYSDN6d2djbWpTVVVpRWY3eGozOWc5dXpaUXZncUxTME5lL2Z1eGRpeFl6RjY5R2lEbmZsTWVmLzk5ODBhMTV5S2lvb0EzUDVldHliUjBkR0lqbzRXanA4TkRRM0ZrQ0ZETUdUSUVQajQrRFRMbW01dWJuand3UWZ4NElNUElpOHZELy83My8rUWxKUWs3TUEzYnR3NGsrRlNTM1h0MmhYcjE2L0hIMy84Z2JObnp5SW5Kd2RhcmRhaXNLUklKSUpjTG9lZm54K2lvNk14YU5BZ3lHU3lKdGYyeUNPUFFDcVZZdVhLbFFDQUNSTW1ZUGJzMlJDSlJDYnI2TlNwRTA2ZlBnMnhXQXc3T3p2SVpETEk1WEk0T3p2RHk4c0xuVHQzUm54OFBQejgvSnBVVzB4TWpGNEEyTTdPRG5LNUhPN3U3b2lNak1TRUNSUGc2ZWxwOUY2RlFvR0VoQVNrcGFYaHdvVUx5TXZMUTBWRmhkNzNYQ3FWd3MzTkRlM2J0MGUzYnQxZ1oyZlhwSHFKaU1nOGdZR0JPSHYyTEkrZUpTSWlJaUlpSWlJaW9nWXhmRWRFUkVSdHd1Yk5tNFZkdTZSU0tlYk1tUU9kVG9lTEZ5OGlNaklTSlNVbFNFdExRMzUrUHZMejgxRlZWU1hjbTVTVWhBTUhEcUNvcUVnditGSjczT1dFQ1JQUXExY3ZGQllXNHUyMzMwWkZSWVV3NWgvLytBY3lNelB4MFVjZkFRQisvUEZIeUdReVBQMzAwMUNyMVZpeVpJbmVuRk9uVGtWT1RnN1dyVnNIQU1qT3pzYUxMNzZJSlV1V0lDSWl3dWh6Q3cwTnhjaVJJN0ZyMXk2MGE5Y09MN3p3QW1Kall3RUFZV0ZoQ0FzTHM4YTNzRVZrWldVQkFGeGNYR3hjaWVWbXpKaUJ3NGNQWStqUW9lalFvVU9McnUzbDVZVUpFeVpnd29RSlNFOVBSMUpTRXNhTUdWUHZQUTg4OElCQlczM0hxem80T0dEMDZORVlQWHAwVTh1MXVvY2VlZ2hpc1JnNm5RN2p4bzFyY1B5SEgzNW9NcHhuQ1Q4L1B5UW1KcHJzYjkrK1BYNzg4Y2NtclJFWUdJakF3TUFtelVGRVJOWVZFQkNBczJmUGN2YzdJaUlpSWlJaUlpSWlhaEREZDBSRVJOUXNqQVZXZHUvZWpZU0VCT0g2dnZ2dUUzYXpxcVZTcVZCV1ZpWmNteE1zeThqSXdKWXRXNFRyUng5OUZBRUJBZGkxYXhlV0wxK09MbDI2d012TEN3Y09IREI2ZjBQSFUrYmw1UUc0ZmV4ajNaMm5SbzBhaFg3OStxR3FxZ29EQnc1RVVsSVNBR0RqeG8ySWpJeEVUVTJOM25QcDNMbXpzQnZmbkRsejhPbW5ud0lBU2twS2NQcjBhWlBoT3dDWVBuMDYzTjNkOGNRVFQxaGxOekZicUs2dXhyRmp4d0MwenZCZFpHUWtJaU1qYlYwR0FnSUNqQjVsZXFlMzNucXJCYXBwT1E4KytLRFpZNjBSdkNNaW9uc1hqNTRsSWlJaUlpSWlJaUlpY3pGOFIwUkVSQzJpb0tBQWE5YXMwV3ViT25XcXdiaGx5NVpCcVZRSzEvWHRPZ1VBT3AwT0NRa0p3bTUwQ29VQ1R6enhCRFFhRGI3NTVoc0FnRktwdENpd0pwRkk0T25wQ1M4dkwzaDVlYUZMbHk0QUFKbE1ocmx6NStLdHQ5N0MvZmZmajNuejVnRzR2ZFBlYTYrOUJuZDNkL3owMDArWU1tV0tjRXp0VjE5OWhXKy8vUmEvL2ZhYk1CNjRmV1NvVnF2RjU1OS9qbjc5K21IU3BFbjExdVRoNFlFWk0yYVkvUnp1TnRYVjFkaTNiNThRWkNRaUlpSzZtL0hvV1NJaUlpSWlJaUlpSWpJSHczZEVSRVRVN0hRNkhaWXZYdzYxV2kyMFJVUkVDRWVuTnNYdTNidHg5dXhadmJZMzMzd1RlWGw1eU0vUEJ3Q0l4V0xNbWpVTG4zNzZLVnhkWGVIbDVZWDgvSHdVRlJVQnVIMjA1Tnk1YzRXd25ZZUhoOG1kczJKall4RVhGNGZ5OG5LODg4NDdxS2lvRUw2MFdpMmtVaWwyN2RxRmJkdTJvYUtpUWpoeTF0M2RIZDk5OXgwMEdnM0t5c3FnMFdpZzBXZ2dFb2x3N05neFRKczJEUnMzYmhUV09YVG9rTUh6cXYyK0RSa3lwTW5mdDVhZzArbFFWRlNFckt3c0hEdDJESGw1ZVJnNmRHaURnVW9pSWlJaVcrUFJzMFJFUkVSRVJFUkVSR1FPaHUrSWlJaW8yVzNhdEFsSGp4NFZya1VpRVo1OTlsbXJ6TzN2NzY5M3JWS3BvRktwOU5vZWV1Z2hqQjA3RnFOR2pSS09qVjI2ZEtsd1RLeEVJaEdPZ3pYSFcyKzloWEhqeHFHcXFzcG9mMjJvcjY3Q3drS1R4OTVXVjFjak96c2JXVmxaOFBQekF3Q2NQWHNXMjdadE14ZzdmUGh3Zy9CZGZIeTgyYlZiUzkzamc4M2g0K09ESjU5OEVqNCtQZ3pmRVJFUjBWM1AwZEVSWGw1ZVNFdExZL2lPaUlpSWlJaUlpSWlJVEdMNGpvaUlpSnJWMGFOSGhlTmZhNDBjT1JMZHVuV3p5dnpkdW5XRG01dWIwY0FiY0h0WHUrblRwME1zRmtNc0ZndnRUazVPd3VQaTRtSVVGQlFnS3l0TENNSFZmWnlkblkybFM1Zml2dnZ1QXdEWTJka2hPRGdZVjY5ZU5WaFBJcEZBSnBOQm85SFVXN2RJSklKTUpvT2pveU1jSFIwaGw4dWhVcW1FOE4zZHJtL2Z2bWFOczdlM2gwS2hnTCsvdjhuZEJJbUlpSWp1UnJXNzMyazBHamc2T3RxNkhDSWlJaUlpSWlJaUlyb0xNWHhIUkVSRXpVYXBWR0xSb2tXb3Fha1Iyanc5UFRGcjFpeWtwYVVaM1FrdUp5ZEg3N3J1VWF4MVBmNzQ0eENKUkJDTHhaZzVjeVp5YzNQaDVlV0ZZOGVPNGRDaFE4SzRlZlBtd2NIQkFUZHYza1IyZGpheXM3T1JrNU9EOCtmUEMyUFVhalVlZmZUUmVwOUxibTZ1RUw0RGdJVUxGMEtyMVVJbWs4SEJ3VUg0VXlLUkFORGZqUzRxS2dxelo4OFdRbmExZjlhRzBhcXFxbEJXVmdhNVhGNXZEWGVUZnYzNjJib0VJaUlpb21aVjkralpUcDA2MmJvY0lpSWlJaUlpSWlJaXVnc3hmRWRFUkVUTlFxbFVZc0dDQmRCcXRYcnR3NFlOZzdPek0wNmRPbVd3STU0eHBzWk1tVEpGQ0xxTkhEa1NBSER6NWsyc1hMbFNHRE5xMUNqMDZ0VUwxZFhWZU82NTUwd2VFMnVPTzBPQkNvVkM3MXFyMVVLdFZxT3NyQXhsWldWNmZWbFpXZGkwYVJQS3lzcWcwV2lFTWJXUGErdGF2bnc1dW5idENnQ1lNMmNPNXN5WkF3QVlNV0tFWG9DeFBuNStmcGc2ZFdxRDQxeGRYYzJhajRpSWlPaGVWWHYwTE1OM1JFUkVSRVJFUkVSRVpBckRkMFJFUkdSMUowK2V4RHZ2dkdNUXZBUFFiRWVQYXJWYXZQLysrNmlvcUFBQXRHdlhEck5uendadyt5aFlYMTlmcUZTcWV1Y1FpOFh3OHZLQ241OGZaRElaU2twS01HYk1HUGo2K2lJc0xFd1k5OU5QUDJIbnpwMUNpSzY4dkx6ZWNGeE9UbzVCZU0rWTR1SmljNTVxdlZ4ZFhURjgrUEFtejBORVJFUkVRR0JnSU02Y09RTzFXZzFuWjJkYmwwTkVSRVJFUkVSRVJFUjNHWWJ2aUlpSXlPck9uajFyTkhqWFhIUTZIVDc4OEVPa3BxWUN1QjN3ZS96eHgzSDY5R25jdkhrVHBhV2xDQWdJUUU1T0RueDhmT0RuNXdkSFIwZTk0Mm1mZlBKSlBQbmtrNUJJSk1qSnljRnJyNzJHdExRMDlPalJBNk5HamRJTERXcTFXcVNucHplNWJwbE1KaHhENitEZ0FLbVUvelFqSWlJaXVwc0VCUVhoN05telNFMU5SVlJVbEszTElTSWlJaUlpSWlJaW9yc00zK0VsSWlJaXF4c3paZ3cyYmRvRW5VNW5jc3pBZ1FPUm1KaG8wUDdpaXk5Q3FWUUsxOGJHM0dubHlwVTRlUENnY0szVDZiQjgrWExoT2pvNkdvc1dMWUpNSmhOQ2RGcXRGZzgrK0tCUVkzWjJOaVFTQ1ZKVFU3Rmd3UUprWldVQkFEWnQyb1Nnb0NERXg4Y0w4OVVlMlNvV2krSGc0QUJIUjBmSTVYSzlyNk5Iandyam82S2k4Tnh6enduamF2OFVpOFVOUGpkcnE2cXFRbUZoSWJ5OXZWdDhiU0lpSXFMV1JpYVR3ZC9mSDZtcHFlalNwVXV6N2VKTVJFUkVSRVJFUkVSRXJSUERkMFJFUkdSMWZuNStpSTZPeHBrelp6QjY5R2o4OXR0dnpicmUxYXRYNisxM2MzT0RnNE9EWHB0TUpvTkNvY0N0VzdjQUFDa3BLZmpqanord2ZQbHl2VjM3SG52c01iM2dIUUNNSERrUzhmSHhrTWxrUXB0V3F4V09vUzBySzlNTDM3bTZ1aUlpSWtKdkRwMU9CNDFHZy9MeWNyMzd5c3JLRUJJU0FsOWYzM3FmVTJWbEpaS1RrOUcxYTlkNng5MUpwVkpoNXN5WmlJeU1SSjgrZmRDM2IxOEVCd2RiTkFjUkVSSFJ2U1FrSkFRcWxRcloyZG53OC9PemRUbEVSRVJFUkVSRVJFUjBGMkg0am9pSWlKckZpQkVqMExkdlgweVlNS0hadzNjREJnelEyeTBQdUgzMHJLK3ZMeFFLQldKalk0M2VGeGtaS1lUdlVsTlQ4Y0VISCtqMVAvbmtrNWcyYlpwd25aV1ZoYVZMbHdvaHVkcmdYSGw1ZWIyNy9KMDdkdzdQUGZlY1hzQ3V2bU41WDNqaEJZd2JOODVrLzYxYnQ3QjQ4V0w0K3ZwYUhMN0x6YzJGVHFlRFVxbUVVcW5FeFlzWDhhOS8vY3VpT1lpSWlJanVKZjcrL3BESlpMaHg0d2JEZDBSRVJFUkVSRVJFUktTSDRUc2lJaUpxRnNPR0RXdXh0UVlPSElqang0L2p2dnZ1UTFoWUdJS0RnOUcrZlh2WTJkblZlMTlNVEl6UlkyMmxVaW5tenAwTFIwZEhMRisrSEU4KytTUjhmWDBoRm90eC92eDVpK3RUcTlWUXE5Vm1qeTh1TGpiWnAxUXFNWHYyYkpTWGw2T2lvc0xpV2xRcWxkNTFodzRkTEo2RGlJaUk2RjRpRm9zUkZCU0VhOWV1b1h2MzdnMytHNU9JaUlpSWlJaUlpSWp1SFF6ZkVSRVJVYXZuNCtPRER6LzgwS0JkcTlYaTFxMWJTRTlQUi9mdTNlSGk0Z0xnOXBHdGUvZnV4Wll0V3d6dThmYjJ4anZ2dklPSWlBaXNYTGtTdTNidFFtSmlJcVpNbVlKSEgzM1U2UHAyZG5ad2NIQ0FYQzRYL3J4MDZWSzlOY3RrTWpnNE9NRFIwUkZhclJiRnhjVUlEUTJGajQ4UC9QMzlUZDVYdTFNZkFLU25weHNFOEJvSzVOMVpWOGVPSGVzZFQwUkVSRVMzajU2OWZQa3kwdFBUK2VFRklpSWlJaUlpSWlJaUVqQjhSMFJFUkMzdTBxVkxxS21wTWRwWFZsYW1kMzN4NGtXVDgzVHUzQm5sNWVWUXFWUlFxVlRJeU1oQVJrWUdWQ29WMHRQVGtaMmRMUndIdTM3OWVoUVdGbUx2M3IzWXZYczM4dlB6amM0NWZmcDBSRVJFQUFEKy92dHZBRUJWVlJYS3k4c2hsOHV4YXRVcWc2Q2RSQ0l4bUNjK1BsNTRIQk1UZzNuejVrRXVsd3RmSXBGSTZGKzFhaFcyYmR1R2xKUVU1T2JtWXViTW1VSmZWVldWeVNOdGc0T0RvZFZxWVdkbmg4cktTZ0RBelpzM2NlVElFY1RHeHVyVlZWRlJnVE5uenVEQWdRTjZjOVErVnlJaUlpSXl6ZDNkSGU3dTdraE5UV1g0am9pSWlJaUlpSWlJaUFRTTN4RVJFVkdMbXo5L1Bzckx5ODBhKzQ5Ly9NTmtYMkppSW5idTNJazFhOVkwT005YmI3MkZtemR2TmpodTllclY4UFB6ZzFnc3hyVnIxNFQyWHIxNkFRREN3OFBOcUJwd2NIQVFubU5HUmdiRVlySGV6bnNBVUZOVGc1czNiK0ovLy91ZmNGOTVlVGtVQ29Wd2ZlUEdEYVBodS9IangyUFdyRm13czdPRHY3Ky84TngwT2gwV0xseG9WbzN0MjdlSHQ3ZTNXV05iSzRsRWd1cnFhcU1CU2FKN0ZmK2JJQ0pxbkpDUUVKdzVjd1pxdFJyT3pzNjJMb2VJaUlpSWlJaUlpSWp1QWd6ZkVSRVJVYXNXRmhabTFqaGp3VHNQRHc5TW1EQUJTcVVTUjQ4ZUJRQ28xV3JNbno5ZmI1eXJxeXVpbzZNdHFpc2tKQVRKeWNrQWdLeXNMRXliTnMycyszcjM3ZzJ4V0N4Y0s1Vkt2WDVIUjBlOCt1cXI2TisvdjlBMmVQQmdyRnUzenFMNkFPRGhoeCsyK0o3V1JpNlhRNjFXdzgzTnpkYWxFTjAxMUdvMUhCMGRiVjBHRVZHckV4UVVoTE5uenlJMU5SVlJVVkcyTG9lSWlJaUlpSWlJaUlqdUFnemZFUkVSVWF0MlovaE9JcEVnTURBUXdjSEJDQWtKUVZCUUVISnpjN0Y2OVdwaFRFQkFBTWFQSDQ5Um8wYkIzdDRlQlFVRmVQYlpaMUZVVkdSMGpaRWpSMXE4UzlUNDhlT3hkT2xTaSs0Umk4V1lOR21TWHR2WXNXT3hiOTgrbkQ5L0hnRUJBWGp2dmZjUUdCaW9OMmJ5NU1tNGZ2MjZ3Wkd5cGpnNE9HRFNwRWtZTjI2Y1JmVzFSajQrUGxDcFZBemZFZFdoVXFuYS9LNlhSRVROUVNhVHdkL2ZIemR1M0VDWExsMGdFb2xzWFJJUkVSRVJFUkVSRVJIWkdNTjNSRVJFMU9JV0xWcUU2dXBxcTh6bDZ1cUt5Wk1ubzMzNzl1allzU05DUWtKZ1oyZW5OMGFuMCtIa3laTUlEQXpFNE1HRGNkOTk5K24xZTNoNDRLT1BQc0xycjcrT3ZMdzh2VDQzTnplRFFKdzVoZzRkaXRMU1VtemV2Qm5aMmRuMWpwVklKSWlJaU1DMGFkTU1qclVWaThWNDg4MDM4Y2tubitEMTExODNlc1NablowZDNuNzdiYWhVS3R5OGVSTVZGUlZHMTVGS3BYQnpjMFBIamgwaGs4a3NmazZ0VVhCd01JNGVQWXFDZ2dKNGVIall1aHdpbXlzb0tFQmVYaDc2OXUxcjYxS0lpRnFsa0pBUUhENThHRGs1T2ZEMTliVjFPVVJFUkVSRVJFUkVSR1JqSXAxT3A3TjFFVVJFUk5TMmZmdnR0OExqcUtnbzlPalJ3NGJWbUZaU1VvS2Zmdm9KUjQ0Y1FYWjJOa0pDUXZEQ0N5OGdORFMwU2ZPV2xaV1pETVNKeFdJNE96dmZVenVuSkNRa29HL2Z2dWpYcjErTHJKZWZudytsVW9tb3FDZ0c4T2llVmxCUWdQUG56Nk5MbHk3dzlQUzBkVGxFUksxU1RVME5kdTdjaVhidDJpRTJOdGJXNVJBUkVkMVZObS9lalBUMGRMenl5aXUyTG9XSWlJaUlpTWhzb2lhK1VjdWQ3NGlJaUtqWlRaMDYxZFlsbU1YRnhRVlBQLzAwbm43NmFhdk9LNWZMSVpmTHJUb25tYy9UMHhOZHVuU0JVcW1FbDVjWEZBb0ZuSjJkTFQ1S21LZzFxcTZ1aGxxdGhrcWxRbDVlSG9OM1JFUk5KQmFMRVJRVWhHdlhycUY3OSs0R095NFRFUkVSRVJFUkVSSFJ2WVhoT3lJaUlpSnE4enc5UGRHblR4L2N1SEVEeWNuSjBHZzBWanY2bU9odUpwRkk0T2pvQ0c5dmIvVHAwd2RTS1Y4Q0VoRTFWVWhJQ0M1ZnZvejA5SFIwNk5EQjF1VVFFUkVSRVJFUkVSR1JEZkdkRnlJaUlpSzZKMGlsVW9TRmhTRXNMTXpXcFJBUkVWRXI1dTd1RG5kM2Q2U21wako4UjBSRVJFUkVSRVJFZEk4VDI3b0FJaUlpSWlJaUlpS2kxaVFrSkFTNXVibFFxOVcyTG9XSWlJaUlpSWlJaUloc2lPRTdJaUlpSWlJaUlpSWlDd1FGQlVFa0V1SEdqUnUyTG9XSWlJaUlpSWlJaUloc2lPRTdJaUlpSWlJaUlpSWlDOGhrTWlnVUNxU21wa0tuMDltNkhDSWlJaUlpSWlJaUlySVJodStJaUlpSWlJaUlpSWdzRkJJU0FvMUdnNXljSEZ1WFFrUkVSRVJFUkVSRVJEYkM4QjBSRVJFUkVSRVJFWkdGMnJWckI1bE1odFRVVkZ1WFFrUkVSRVJFUkVSRVJEWWl0WFVCUkVSRVJFUkVSRVJFclkxWUxFWndjREN1WHIySzd0Mjd3ODdPenRZbEVSRVIzZk15TXpPUm1abUptSmdZbTZ6L3pqdnZDSThIREJpQVljT0dXZFJ2U25WMU5mTHo4NFZyZDNmM1p2KzNSMWxaR2VSeXVkRytuMy8rV1cvMzM1a3paMXB0M2F5c0xQejU1NTk0NktHSElKVWFmeHV6dXJvYUJ3NGNRSWNPSFJBVUZBU3gyTHk5UmxRcUZTNWR1b1M0dURqWTI5czNPUDdQUC85RWVucTZjRDFseWhUem5vUVpMbDI2aEpxYUd1RzZjK2ZPVnB2YmxPcnFhbXpkdWxXNFZpZ1VpSXVMRTY1emNuTGc1T1FFUjBmSFpxK0ZpSWlJcUMxaCtJNklpSWlJaUlpSWlLZ1JRa0pDa0pLU2dwczNieUlzTE16VzVSQVJFZDJ6YW1wcXNIWHJWbnp6elRlUVNxVll2WG8xL1AzOTljWmN2WHExVVhQTDVYSW9GQXJodXI0ajV3OGZQaXc4OXZiMlJuUjB0RVg5dGV6czdPRHU3aTVjcTFRcXpKZ3hRN2orNktPUGhIdkx5c3FnVnF2TmZEYjY2Z3Z4dmYvKys3aCsvVHA2OU9pQjNyMTdZK0RBZ1VMZjc3Ly9qc3VYTHd2WDFnamZYYjE2Rlo5Ly9qbE9uejROblU0SGxVcUZGMTU0d2VqWTc3Ly9IdXZXclFNQXlHUXlkTy9lSGUrODg0N0pzRjZ0SDM3NEFUdDM3b1NUa3hNZWVPQUJQUFhVVS9EeThqSTVQakV4VWU5blprbjRycnk4SE9YbDVYby94N3JtejUrUDh2Snl2YldhbTA2bncrZWZmeTVjeDhiR0lpNHVEbXExR3BzMmJjSzJiZHZRclZzM0xGcTBDQktKcE5ucklTSWlJbW9yR0w0aklpSWlJaUlpSWlKcUJEYzNOM2g1ZWVIcTFhc00zeEVSRWRuUSt2WHJzV0hEQmdDQVZxdkYrKysvai8vODV6OTZZYXpaczJjM2F1N3UzYnRqMmJKbHd2WGpqejl1MW4wN2R1ekFqaDA3R3RVZkdocUtOV3ZXbUxYT3pwMDc5UUpWbGxpMmJCbTZkKzl1MEo2Zm40K1RKMCtpcHFZR2UvYnNRV2xwcVY3NHJqbjQrZmtoTlRVVk9wME93TzN2VDNSMHRNRzZLU2twd3M4YUFDb3JLL0h3d3c4M0dMeFRxOVhZdTNjdkFLQzB0QlRIZVZ1d0hBQUFJQUJKUkVGVWp4L0g4ODgvYitWbjhmL3MzYnNYLy9uUGZ4QVNFb0tZbUJnTUdUSUVFUkVSemJhZU9hUlNLVVFpa2ZBOXJ2M3p0OTkrdytiTm13RUFmLzMxRno3NzdEUDgzLy85bjgzcUpDSWlJbXB0R0w0aklpSWlJaUlpSWlKcXBMQ3dNQncvZmh4NWVYbjE3cHhDUkVSRXpXZlNwRWxJVEV4RVZsWVdBT0R5NWN2NCt1dXY4ZXl6ejlxNHNydWJxYU5YdDIzYnBuY2thbFJVRk5MUzBvVHJ5c3BLdmZGMSsweng4UENBczdPenlYNW5aMmZNbVRNSGl4WXRFdHBXckZpQisrNjdEMzUrZmdBQWpVYUR4WXNYbzdxNldoZ3pjK1pNOU9qUm84SDFmL25sRjcyZDVtYk1tQUdaVEFZQXd0K2JPMm0xV3IxclUrUGtjamxjWFYzMTJ2YnYzdytkVG9mcjE2L2ordlhyQ0FzTHMzbjREcmo5TTY5OVhyVS80MGNmZlJSWHJsekJ2bjM3QUFEYnQyOUgxNjVkbXoxd1NVUkVSTlJXTUh4SFJFUkVSRVJFUkVUVVNBRUJBVGh6NWd5dVhyM0s4QjBSRVpHTk9EbzY0dlhYWDhjcnI3d2lCSXArK09FSDlPblRCMTI3ZHJYcVdxTkdqVExadDJ2WEx1RnhhR2dvN3J2dlBvdjZhL242K2pheFN2TVlDOStwMVdxREhmbldyRmxUNzA1OGRZL0VOV1hldkhrWU8zYXNRZnVwVTZlRXh5NHVMbEFvRkZDcFZKREpaT2pkdXpldVhyMktXN2R1QWJpOXk1OUtwUkxHZCtqUUFXRmhZY0ljZG5aMlJuL2U1ZVhsK09tbm40VHI4UEJ3REIwNlZMaCs4c2tuRzZ5L3ZuR2pSbzNDeXkrL0xGem41ZVhoM0xsendyVk1Kc09BQVFQTVdzTVNXcTBXcGFXbEZ0MVQ5empaaW9vSzVPZm5Bd0NtVDUrT1M1Y3VJUzh2RDVNbVRVTG56cDFSVmxZR3VWeHUxWnFKaUlpSTJpS0c3NGlJaUlpSWlJaUlpQnBKSXBHZ1E0Y091SHo1TW1KaVlrenVJRU5FUkhTdjBPbDBFSWxFTGI1dVZGUVV4bzhmajYxYnR3cDE3Tml4UXdoanJWaXhvbEh6M3JsYlc5MlExWjNxaHV0NjllcUZtVE5uV3RSL3AvajRlS1B0OCtmUEJ3QW9GQXFEUU52dTNidjFBbFoxYmRteUJWOTg4WVZ3N2VUa1pEQm0zYnAxMEdnMDlkWmxUYSs5OXByUmRxMVdpNlNrSkNRbEpabTg5L3IxNjNyM2UzaDRZTXVXTFFiamZ2NzVaeFFWRlFuWHp6Ly92SEQ4YW5QOFhkMjVjNmR3cENzQTlPL2ZINDZPamxaZlovZnUzVmk1Y21XajcvLzc3Nzh4ZWZKa2cvWU5HelpndzRZTmVPcXBwekIxNnRTbWxFaEVSRVIwVDJENGpvaUlpSWlJaUlpSXFBbENRME54NmRJbHBLYW1vbE9uVHJZdWg0aUl5Q1pxQTE5RlJVVndkM2UzU1ExUFAvMDBEaDQ4aU56Y1hEejY2S09ZUG4yNjBCY1ZGZFhzNnljbUpqYXAzNXFTazVNaGw4dmg0T0FBcVZTSy9QeDh2U0NiU0NReStEbGR2bnpaWU5lNzFxNndzQkRmZi8rOWNCMGZINCt1WGJzaUt5c0xMNzMwRXNhTUdXUFY5YXFxcXZEcnI3L3F0VFVVSXF5dHF5RTdkdXpnVG5SRVJFUkVkeUdHNzRpSWlJaUlpSWlJaUpyQTJka1pmbjUrdUhyMUtzTER3MjJ5Mnc4UkVaR3R1Ymk0QUFDeXM3TnRGcjZUeStWNDZhV1hJQmFMY2YvOTl6ZkxHbGxaV1dZZlU5cFltemR2aHFlblo1UG1XTEZpQmE1ZHUyYXl2ME9IRG5xN3NaV1ZsV0hKa2lYQ3NiMEFNSGZ1WEtOSHhiN3d3Z3U0ZlBteWNMMTc5KzRHNnhHTHhlYVdibFZmZnZtbGNEVHIvOGZlZllkRmRYVnRBNytIb1F4RkVCQ1FNcUlvZ3FoZ1E5R0lpdDFZZzFFVHcyT01OVEZZWW92UnhCNXJvajcyRm1PTkxlWlJZOVNJU3NSWW83R0NGWUtDSUtCMFJzckFmSC93Y1Y2T013TkRjOVRjdit2aWVzL2VaKzk5MWhud2VuekRjcTFxMWFwaDlPalJBSUIxNjlZaEtTa0pXN2R1aFltSkNUWnUzQWduSnlmUjNsbXpadUg4K2ZQQ1dKZmt5WkNRRUtTa3BGVGlHeEFSRVJIUjY0N0pkMFJFUkVSRVJFUkVSQlZVdDI1ZG5EOS9Ia2xKU2JDM3Q5ZDNPRVJFUks5Y1VmTGRwVXVYVUxkdVhhMnRUNnVhcjYrdmFIenMyREhrNXVaVytOeStmZnRXK0l5eUNnNE9CZ0NrcEtSZzE2NWR3dng3NzcwSFoyZG5XRmhZSURrNVdlUGVSbzBhbFpoOFY3d3FJQUJFUmthSzJzMjZ1Ym1oZCsvZU9pWE5WZGIzV2x2YjJKS1VWREh1enovL3hPKy8veTZNVzdkdWpSczNiaUF1TGc3bnpwMFQ1djM5L2RVUzc4b2pMeThQTzNic3FQQTU1YlZ6NTA2TnJZU0xXNzU4T2NMQ3dnQUFabVptb3Arcmx4a2JHMWRxZkVSRVJFUnZLeWJmRVJFUkVSRVJFUkVSVlpDVGt4Tk1UVTBSR1JuSjVEc2lJdnBYZS9ic0dVSkRReEVRRVBCS0V2QWVQSGlBeTVjdnE4M1hxVk1IYmRxMHdlYk5tNUdlbmw3aDUyaEx2cFBMNVJVK0d3QmlZbUswUGpNbUprYVVKUFhPTysvQXg4Y0hBTEIvLzM2TjV4VlY0MVdwVk1LY2hZVUY2dFNwZzhHREI2TkZpeGFpOVU1T1RsaStmRGwyN2RxRmt5ZFBZdVRJa1VoTlRkVjRkbjUrdm1pc0xRSHdaVktwRkZaV1ZqcXRyUXozN3QwVGpVK2NPSUVUSjA2STV1enM3UEQ1NTU4akxpNU9iWDkyZHJab3JHa05BQ0Z4NzMvLyt4K1NrcEtFK1JvMWFzRGYzMS9qbmw5Ly9SVktwVklZdi9mZWV5VzhTU0VqSTZNUzc1dWJtOFBDd3FMRU5jV3JVdWJrNUlqVy8vNzc3ekEzTjBlYk5tMzBWcW1RaUlpSTZFM0U1RHNpSWlJaUlpSWlJcUlLa2tna2NITnpRMFJFQkY2OGVBRlRVMU45aDBSRVJLUVhuVHAxd3FsVHB4QVhGNGRXclZyQndjRUJWbFpXVmRhVy9kNjllOWk2ZGF2R09OcTBhVk1senl4dS9QanhGVDVETHBkajBLQkJsUkROLytuZXZUdTZkKzhPQUVJQ1hrbmZnNWVmLzlWWFgrbjhMRjFqbDh2bDJMSmxpODduVnBTL3Z6LzI3Tm1qOWI1RUlzSFVxVk5oYkd5TWp6Lyt1TlR6dEswSkNRbEJYRndjdG0vZkxwb2ZQbnc0T25mdXJISFBzV1BIUk1sM1k4YU1LZlg1bGFGNFpiejgvSHhrWjJkREpwTWhLeXNMNjlhdFExWldGaHdjSEJBVUZDVDgvQkFSRVJGUnlaaDhSMFJFUkVSRVJFUkVWQW5xMUttRGlJZ0kvUFBQUC9EeTh0SjNPRVJFUkhyaDdlME5SMGRISER0MkRFZU9IQ25UM3RhdFc3K1NoTG5LTkhueTVBcWZNWDM2OUVxSXBGQlpFcWE2ZHUyS0tWT21WTnF6WHpmMTY5ZUhvNk1qbEVvbHJLMnRrWk9UZzBlUEhnbjMrL2Z2anlaTm1sUktXK0lEQnc0Z0p5ZEhHTHU1dWFGVHAwNFZQcmNzU3FxZTE2bFRKMHliTmcyV2xwYWkrWXlNRE1oa012enZmLzlEVmxZV0FDQWhJYUZTcWtVU0VSRVIvVnN3K1k2SWlJaUlpSWlJaUtnU21KcWF3dG5aR1pHUmtmRDA5R1M3TGlJaSt0ZXlzN1BEZi83ekg4VEh4eU11TGs3bjVLYkthdUZhM0lFREIwVGpwVXVYaWxxUGR1alFBVE5tekFCUVdDSHVqei8rUUdwcXFrNXRRUFhsN05tekNBa0pRVlJVRkFJQ0F2UWRUcVZKU1VsQmx5NWRLdlhNYmR1MlFTS1JJRHM3VzFSZHJsNjllaGcrZkhpbFBhZE5telk0ZlBpd01CNHhZa1NWVlhzc0QyTmpZd0NBalkyTmFENDFOUlVtSmlhaVB5ZlZxbFZENzk2OVgybDhSRVJFUkc4eUp0OFJFUkVSRVJFUkVSRlZrbnIxNmlFMk5oWXhNVEZ3ZFhYVmR6aEVSRVI2STVGSTRPVGtCQ2NucHlwOVRxOWV2ZENyVnk4QUtEVng2KzdkdXdnSkNSSEdabVptK095enp3QUFVVkZSK082NzcvRGd3UU1ZR2hxaVNaTW1xRk9uanRvWmRuWjIrT21ubjRUeDRNR0RoZXR4NDhhaFpjdVdPc1VkRkJRa1hFdWxVdEdaMXRiV1VDZ1V1SFBuRHY3NTV4OUVSRVNJOWg0NmRBZ0FZR1ZscGRPemRQSHp6ejlYMmxuYVNLWFNLbi9HeTRvUzRKWXRXNGFZbUJnQWdFd213L1RwMDJGb1dQaHJVbU5qWTlIUFJYazBhOVlNTld2V3hOT25UOUcyYlZ2NCt2cFdMUEJLcGkzNTd2bno1L2p0dDkrUW1aa3B6QTBZTUFDbXBxYXZORDRpSWlLaU54bVQ3NGlJaUlpSWlJaUlpQ3FKblowZHFsZXZqZ2NQSGpENWpvaUk2RFdTazVPREpVdVdRS1ZTQ1hNalJvd1FrcEdzckt6dzVNa1RBSUJTcWNTeVpjdXdjdVZLdGVwbEJnWUdzTE96MC9nTXBWSlo3aGFtTDU5NTdkbzF6SjQ5dThROVJRbFZ4ZTNjdVJNS2hRS2hvYUZxMWN1ZVBIa2lhalByN3U0dVhCZFA1S3VNTnF5bHhma3E3ZHExQzZHaG9jSjR3b1FKa012bFVDcVZTRTlQVjB0SUt3K0pSSUp1M2JyaHdJRURHRHQyTExadjM0NGRPM2JvdkwrMHhGRk55WUhGMjl3Q3dJb1ZLeUNUeVFBQUJRVUZva3AvUmZNdi81eWRPWE1HcDA2ZEVzYTJ0cllJREF6VU9XNGlJaUlpWXZJZEVSRVJFUkVSRVJGUnBYSjNkOGRmZi8yRjU4K2Z3OWJXVnQvaEVCRVJFWUNWSzFjS2xjOEF3TS9QVDVTY1ptdHJpMDgrK1FScjFxd0JVRmdsNytEQmcyVnFQN3QyN2RwS2k3ZTBoREJiVzF1MGF0VktiZjdwMDZkWXZIZ3hrcEtTNE92cmk4YU5Hd3YzOXUvZkwxeExwVkowNk5CQjQ5azllL1lzWDlCYWxGUlZidkhpeFNYdVBYNzhPRUpEUTFHelprMEVCd2ZEeU1oSTYxcE45dzRmUG95dFc3ZUsxdXpidHcvcjFxMURXbG9hUEQwOXNXclZxbkszdXgwMGFCQkdqQmdCQU9qYXRTdnM3T3dxSlpsUEZ5OWV2QkNOUFR3OGhHcCtMeWZtRlNWQU9qZzR3TURBQUFVRkJRQ0FreWRQaXRZTkhUb1VKaVltVlJVeUVSRVIwVnVKeVhkRVJFUkVSRVJFUkVTVlNDNlg0K2JObTNqdzRBR1Q3NGlJaUY0RDI3WnR3NGtUSjRTeGpZME5KaytlalB6OGZDZ1VDaWdVQ21SbFphRjI3ZHF3dExSRWVubzZBR0RyMXEwSUNBaEE5ZXJWWDNuTUpTVnd6Wnc1RS83Ky9nREVDWFVBRUJFUmdhU2tKQURBNnRXcnNYcjFhaGdaR1NFakkwUDBHWFRvMEVFdjcxV2NTcVZDczJiTkFBQVpHUm00ZS9ldWNNL0x5d3RIamh3Ukt0WTlmZm9VQnc0Y3dOeTVjNFVxYnFXSmo0L0hxbFdyUkhONWVYbUlpb29TeHBhV2xoVjlEWUc5dlQyNmRldFdhZWVWSmpzN1c3aVdTcVZDNHQzTDk0RENGc3NBWUdob0NIdDdleng5K2xUdFBDOHZyMWNhUHhFUkVkSGJnc2wzUkVSRVJFUkVSRVJFbFVncWxhSnUzYnE0YytjT0ZBcUY4TXRPSWlJaWV2VisrT0VIN05telJ6U1hucDZPRHo3NEFFcWxzc1M5Q29VQ1c3ZHV4WVFKRTdTdUthMXlteTdjM056VTVteHRiZEdqUncvNCtQakExdFpXMUM2MnBJU3h3TUJBbkRoeEFyR3hzWWlLaXNLS0ZTc3daY29VckZtekJsbFpXUUFLVzZRT0hEaXd3bkZYUkhSME5MNzg4a3Y0Ky91alE0Y09VQ3FWbUQ1OXVuQi81Y3FWYU5teUpmYnUzWXVNakF3QWhhMTRwMCtmamdVTEZxZ2w0RVZGUmVIRWlSTzRjdVVLMXE1ZEMyTmpZemc2T3NMUjBSSHg4ZkZhNHpBM042K1M5MnZRb0VHSlZSTi8vZlZYMGM5ZldTb3NGa2xNVEJTdUxTd3NSUGRTVWxKRTQrTHY2ZWJtcHBaOEo1VktNWDc4ZUVSR1JzTE96azdVaHBpSWlJaUlTc2JrT3lJaUlpSWlJaUlpb2twV3QyNWQzTDE3RjVHUmthSjJiMFJFUlBScUZiWGJMSzYwcEx2aWpoMDdocjU5KzZKT25UcWkrYzJiTjFjNHRpSi8vLzAzQU1ESHh3ZSt2cjRBQ2l1VVRadzRFUUJFN1hKTFkyaG9pT0RnWUV5Yk5nMEFjT0xFQ1NnVUN2ejU1NS9DbWk1ZHVtaE0rTk9rVFpzMkdEQmdnTTdQQjRBREJ3NklucWRKYUdnb2twT1RjZWpRSVJ3K2ZCaVRKazFTVzFPblRoMHNXclFJVTZaTWdVS2hBQURjdW5VTCsvYnR3NUFoUTRSMVlXRmhtRGR2bmpEKzQ0OC8wTFZyVndDRkZmNTI3OTRObVV5RzJyVnJReTZYdzluWkdZNk9qbkJ3Y0lDTGk0dmFjenQzN293K2ZmcG9qWDNjdUhFbGZ3QUFmSDE5aGUrbEpzZU9IUlA5SEk0Wk02YlVNMThXR3hzclhMOWNiZm5xMWF1aXNiVzF0WER0N3U2TzgrZlBpKzRIQlFYQnpjME4yN1p0dzRFREI5Q3JWeThFQmdhaVJvMGFaWTZMaUlpSTZOK0d5WGRFUkVSRVJFUkVSRVNWVENhVFFTNlhJeW9xQ2w1ZVhwQktwZm9PaVlpSTZGOXA0TUNCK08yMzMvRDgrZk1TMXhrYkc4UGMzQndXRmhZd056Zkh3NGNQb1ZRcVVWQlFnQTBiTm1EUm9rV2k5WHYzN3EyU2VFdEsyTkpWOCtiTkVSZ1lpRjkrK1FVQVJJbHdWbFpXR0RGaWhNNW4yZGpZb0ZHalJtVjZmbEdyMkpMODhjY2Z3blhEaGcxUnMyWk5qZXZxMTYrUDJiTm5ZL3IwNlZBcWxYai8vZmZ4bi8vOEJ3OGVQTUM1Yytjd1lNQUF0R3paRW1abVprS0MzdUhEaDRYa3UzNzkrcUZqeDQ1d2RYV0ZSQ0xSS1g1YlcxczBhTkJBcDdYNmtwK2ZqeWRQbmdoakJ3Y0h6SnMzVDZoNGQvdjJiZEY2SnljbkFFQkNRZ0orLy8xMzBUMDNOemQ4K09HSEFBcmIrNzU0OFFMNzkrL0gyYk5uc1dQSGpxcDhEU0lpSXFLM0FwUHZpSWlJaUlpSWlJaUlxb0M3dXpzZVBYcUVSNDhlNlZ4ZGhvaUlpTXJuN3QyN29uRk1UQXh5YzNOaFltS0M0T0JnbkQ5L0hqVnExSUMxdFRXc3JhMVJ2WHAxV0ZwYXd0TFNFdFdxVllPSmlZbG8vNlpObTdCdjN6NzQrUGhnMkxCaHIvSlZLc1hJa1NQeDExOS9xVlhOR3pseXBLZ0ttajZFaDRjakxpNU9HSGZ1M0xuRTlVMmJOc1cwYWRQdzRzVUxkTy9lSFVCaGN0bXVYYnR3K1BCaEJBWUdvazJiTmpoNThpUUE0TjY5ZTNqdzRBSGMzZDFoWTJNREd4c2JBSVd0V0dOall4RVRFeVA2bWp4NWNoVzlhZFc1ZmZzMmNuSnloSEh0MnJXaFVDZ1FGaGFtdHRiVzFoWnl1UndKQ1FtWU5Ha1NFaElTUlBlZlAzK08zTnhjbUpxYTR0R2pSOEs4ZzRORDFiMEFFUkVSMFZ1RXlYZEVSRVJFUkVSRVJFUlZ3TnJhR3JhMnRuanc0QUdUNzRpSWlLclEwYU5Ic1dyVkt0SGMvZnYzTVdYS0ZFeWVQQmx0MjdaRjI3WnR5M1RtNE1HRDBiaHhZL2o1K1pXNmR0Q2dRV1dxSmxkY2x5NWRTbDJqVXFuS2RLWkNvY0RHalJzMXRxdGR2MzQ5RkFvRit2VHBvMU5sWG9WQ29aYXNWWm9YTDE2VWVQL1FvVVBDdFpHUkVkcTNiNC9JeUVqUm10emNYTkc0ZmZ2Mm9uRlJxOTZNakF4czI3WU4zM3p6alpCOEJ4UzJkVTFQVDhleFk4Znc1TWtUeE1YRkNaWHhYbVptWmlZYXA2U2s0UDc5K3lXK2c3NWR1blJKTlBidzhOQlkzVkVpa1dEY3VIRjQ5T2dSWnN5WWdjVEVSTFUxYVdscFdMbHlKWUtDZ2hBVkZTWE1lM3A2Vm43Z1JFUkVSRzhoSnQ4UkVSRVJFUkVSRVJGVkVYZDNkMXk4ZUJGUG56N1YyazZOaUlpSXl1KzMzMzdEaWhVck5ONkxpSWpBOE9IRDBiUnBVelJxMUFnMk5qWXdNVEhSbUhSV1VGQ0EvUHg4NGY4V2ZlM2Z2eDlLcFJLK3ZyNm9WNjllVmIrT1FLVlNJVGMzRjBaR1JnZ1BEOWQ1MzhHREI3Rm56eDZrcHFacXZKK1ptWW0xYTlmaXdJRUQ2Tm16SjdwMTZ5WlVodFBrOU9uVE9IMzZkSm5qMXlZNU9SbG56NTRWeHY3Ky9yQ3dzSUNob2ZoWGx0dTNiOGVISDM0SWMzTnowWHhPVGc0dVhib2tTajZyVTZjTzJyVnJCMWRYVjZGeTIrblRwMUd2WGoyY09YT20xSmhrTXBsb2ZPTEVDWnc0Y2FMTTd6WnAwaVRjdkhtenpQc0EzWkl3QVNBa0pBUTVPVGtJQ1FrUjVnd01ET0R0N1kzSXlFaFVxMVlOS3BVS3BxYW1jSFoyeG9BQkE2QlFLREIyN0Zoa1oyY0xld3dORFZGUVVJQ0NnZ0lBd01tVEowWEppd0RRdUhIamNyMExFUkVSMGI4TmsrK0lpSWlJaUlpSWlJaXFpSXVMQzh6TXpIRHYzajBtM3hFUkVWVUJSMGRIMFZndWwwTW1rK0hCZ3djQUNwUFkvdjc3YjZGU1dubVZWRGx2Nzk2OTJMdDNiNFhPZjFsK2ZqNzY5Kzh2YWkxYXBGcTFhbHIzclYrL1htMnVlL2Z1dUh2M0xxS2pvNFc1aElRRWJObXlCZkh4OFpnNGNXS2x4S3lMckt3c05HN2NHTmV1WFFNQXZQdnV1d0FBZTN0NzBicWJOMi9xbk1qV3ExY3ZBRUNuVHAyd1pjc1dtSm1ab1YyN2RxaFJvMGFKK3lRU0NXclVxS0hXY3ZoMWQrellNVkZ5cFkrUEQ2cFZxNFltVFpyZ2wxOStFYTNkdjM4L05tN2NLSm96TlRYRnpKa3pFUjRlanAwN2QycDhocW1wS1pvMGFWTDV3Uk1SRVJHOWhaaDhSMFJFUkVSRVJFUkVWRVVrRWducTE2K1A2OWV2SXlVbEJkYlcxdm9PaVlpSTZLM1N0R2xUMk5yYTR2bno1NmhWcXhhV0xsMEtRME5ETEZpd0FGZXZYcTJVWnpnN08wTXVsMWZLV2JveU5EU0V0N2MzL3Zyckw5RzhpWWtKbkoyZHRlNnpzYkZCY25JeUFFQXFsV0xNbURIbzA2Y1Bzck96c1d6Wk1vU0doZ3BycmEydE1XclVxS3A1QVMza2NqbVdMRm1DcUtnb25ENTlHajQrUGdBQU96czd0R2pSQWxldVhDblRlYTZ1cnVqUm93Y0FvSFBuenJDM3QwZmJ0bTFoWW1LQ3JLd3NBSVhKaW5LNUhISzVITFZxMVlLenN6T2NuWjNoNk9qNHhpWGVBWVh2R1JFUklYd3ZlL2JzcVhWdHQyN2RjT25TSmR5NGNRTkE0ZWM4Wjg0Y3VMdTdvMm5UcG5qeTVJbm9aNkpJbno1OTNzalBob2lJaUVnZm1IeEhSRVJFUkVSRVJFUlVoZXJVcVlPSWlBamN1M2NQZm41KytnNkhpSWpvclNLUlNCQVFFSUFMRnk1ZzZkS2xRZ3ZWUllzVzRmcjE2emgzN2h5ZVBIbUM5UFIwS0JRSzVPVGtJQzh2RDBxbFVtZ3RxMUtwaEsvaTV4WjkrZnY3bHhoRHRXclZVTDE2OVhMRkh4TVRvL1dlajQrUEtQbXVLSm11cEtTb3NXUEhZczZjT1pETDVaZ3laUW9hTkdnQW9MQzE2dlRwMDlHeVpVdHMyclFKeWNuSkdEMTZOQ3dzTEVxTXIwT0hEaGd5WkVpWjNtblhybDA0ZGVwVWlXdmMzTnpnNXVZbW1wcytmVHJXckZtRHMyZlBJamMzdDhUOUZoWVdhTisrUFlZTUdRSWpJeU1BaFlsbG5UcDFFdGFZbTV2ajU1OS9ocFdWVlpuaUh6Um9FRWFNR0tIMXZyWVdzVTJiTmkyeGhXOWxzYkN3d1BUcDA5R3NXVE1jUG55NHhKOVBTMHRMTEZ5NEVMTm56NFpLcGNLWFgzNHBmQjVTcVJSZmZmVVZmSHg4Y1BEZ1FjVEV4TURVMUJUZHUzZkgwS0ZEcS93OWlJaUlpTjRXRWxYeC8wK0NpSWlJNkJVNWRlb1Vjbk56WVdscENVdExTOVN2WC8rTi85ZVV0MjdkUW54OHZERHUyTEVqREEzMSsyOGRWQ29WSkJLSlhtTjQyZmZmZjQvV3JWdWpUWnMyK2c2RmlJaUk2SlVKRHcvSG5UdDMwS05IRDVpYm0rczdIQ0lpb2twMy92eDVYTGh3QVpNbVRYcmx6NDZKaVlGTUpvT2RuZDByZSthaVJZdUVhejgvUDNUbzBLSFN6M255NUFuT25Ea0RVMU5UMk52Ync4dkxTNjJLN3JWcjEvRG5uMzhLNCtEZ1lCdy9maHlkT25XQ3NiR3h4bWNxRkFxY1BIa1NmZnIwMFhoL3c0WU53cldYbDFlcHlZY3ZPM2Z1SEc3ZnZpMk1SNDhlWGFiOVNxVVNxYW1weU0vUDEzamYzTnk4MUtUQnNpcGUvYzNWMVZVdE1iQzhhNnVhVXFuVTZiOC9LcFZLU0tYU0V2ODdZVUZCQVF3TURDb3pQQ0lpSXFJM2dxU0N2MHhsOGgwUkVSRzljbGxaV1Jnd1lBRHk4dklBRkxiUitPV1hYMkJxYWxyaHN6TXlNaEFjSEl4MjdkcWhSNDhlY0hKeTByaG04T0RCd3ZpVFR6NUJZR0Fnb3FPanNXVEpFZ3dkT2hRdFc3WXM4N1BuenAyTHMyZlBDdU5mZi8wVk1wbXNmQzlTZ3BzM2IrTHk1Y3ZvM2JzM0hCd2NOSzRwS0NoQWFHZ285dXpaZzVFalI1YnJmYW9LaysrSWlJam8zeWduSndlLy9mWWI2dFNwZzZaTm0rbzdIQ0lpb2txbnorUTdJaUlpSWlLaThxcG84aDMvK1FJUkVSRzljcWRQbnhZUzd3Q2dVYU5HbFpKNEJ4UW12TVhGeFdIUG5qMFlPblFvd3NMQzFOWVlHeHNqT3p0YitIcng0Z1Z5Y25Jd2YvNThQSGp3QURObXpNRDA2ZE1SRnhkWHBtZS8zQTZqcWlyNWJkbXlCWHYzN3NXUUlVTXdhOVlzUEhyMFNIVC8vdjM3K1Bqamo3Rm8wU0pFUjBkajA2Wk5LQ2dvcUpKWWlJaUlpRWczSmlZbXFGMjdOdjc1NXgvazVPVG9PeHdpSWlJaUlpSWlJaUtxQlBydGcwWkVSRVJ2cmUzYnQydTlkK3JVS2RHNG9LQ2d4UFhhOU8zYkYxWldWc0k0TnpjWEJ3OGVGTVpPVGs0YXE2dVptSmhBSXBHZ3FBQ3dVcWxFUWtLQ3FKWEZYMy85aFpFalIyTEJnZ1h3OGZIUktaN2l2MFExTWpLcWtuYXZWNjllUlhoNE9JREN6KzNTcFV2NDdMUFBSR3VjbloyUmxaVWxqS09qbzNIczJESDA3Tm16MHVNaElpSWlJdDE1ZUhnZ0tpb0trWkdSOFBMeTBuYzRSRVJFUkVSRVJFUkVWRUZNdmlNaUlxSXFzV1BIRHAzWDNyeDVFemR2M2l6ek13SUNBa1RKZDcvKytpdFNVbEtFOGFlZmZncERRODEvM1RFMk5oYVM1WEp5Y2xDclZpMXMyTEFCMjdadHcvNzkrNkZTcWVEdTdvNUdqUnFKOWlrVUNzVEd4bW84TXowOVhiZzJNakxDL2Z2M1MzMkhldlhxd2NCQXQyTEVTcVVTNjlldkY4MTE3ZG9WTld2V0ZNMlptNXZqZ3c4K3dLWk5tNFM1elpzM28xV3JWcWhSbzRaT3p5SWlJaUtpeW1kdWJnNFhGeGM4ZlBnUUhoNGVrRXFsK2c2SmlJaUlpSWlJaUlpSUtvREpkMFJFUlBSV3lNN094cDQ5ZTRTeHI2OHYvUHo4dEs2WHlXU2k1RHNBa0VxbENBd01oTFcxTlg3NDRRZDRlM3RqeDQ0ZGFOaXdJWHg5ZlFFQUR4NDh3T1RKazB1TlI2RlE0UFBQUHk5MTNhKy8vZ3FaVEZicU9nRFl0V3NYb3FPamhiR2hvU0UrK3VnampXdjc5dTJMWDM3NUJjK2ZQd2NBWkdabTRydnZ2c1BDaFF1cnBDS2Zyb3BhOCtvekJpSWlJaUo5OHZEd1FFeE1ES0tqbzFHM2JsMTloME5FUkVSRVJFUkVSRVFWd09RN0lpSWllaXZzM2JzWHFhbXBBQXFUMHNhTUdRT1ZTb1U3ZCs3QXk4c0xHUmtaaUltSlFYSnlNcEtUazZGVUtvVzlwMDZkUWxoWUdOTFMwb1JXdEFDd2UvZHVBRUJnWUtDUWZGZlp0RlhtZTluRGh3OUZ5WVVBTUdqUUlEZzRPR2hjYjJKaWd0R2pSMlBCZ2dYQzNOV3JWL0hMTDcrZ2YvLys1USs0Z3BLU2tnQUExYXRYMTFzTVJFUkVSUHBrYlcwTmUzdDczTHQzRDI1dWJ2eEhDVVJFUkVSRVJFUkVSRzh3SnQ4UkVSRlJsUWdKQ1ZHYk8zNzhPTDcvL250aDdPSGhnZFdyVjR2V3hNWEY0Y1dMRjhKWWwyb2c4Zkh4Mkxkdm56QWVPSEFnWEZ4Y2NPellNU3hidGd3Tkd6YUVyYTB0d3NMQ05PN1B5c29xOGZ5aTZuRlZRWmRXWTJscGFaZzllN1lvWVZBdWwydXRlbGNrSUNBQXAwNmR3cVZMbDRTNWpSczNRaTZYbzJYTGx1VVB1Z0tpb3FKZ1lHQ0EyclZyNitYNVJFUkVSSzhEVDA5UGhJV0ZJU1ltQnJWcTFkSjNPRVJFUkVSRVJFUkVSRlJPVEw0aklpS2lWeUlsSlFVYk5td1F6UTBaTWtSdDNaSWxTeEFlSGk2TU5TWHhGYWRTcWZEOTk5OEw3VXlkbkp6dzBVY2ZRYUZRWU92V3JRQ0E4UEJ3bUppWTZCeXJWQ3FGalkwTmJHMXRZV3RyaTRZTkd3cjM2dGV2ai9YcjEydmN0M256Wmx5NWNrVVlMMXUyREdabVpxSTFhOWFzd2ExYnR3QUFCZ1lHcFZZNlVTcVZtRE5uRGhJU0VvUTVpVVNDU1pNbXdjaklxTlIzR1Q5K1BJWVBIeTRrTkJZVUZPRGJiNy9GOHVYTDRlYm1WdXIreXBTWW1JZ3JWNjdBejg4UHBxYW1yL1RaUkVSRVJLOFRCd2NIV0Z0YjQ4NmRPNURMNWF4K1IwUkVSRVJFUkVSRTlJWmk4aDBSRVJGVk9aVktoV1hMbGlFek0xT1k4L1QwckpUcWE4ZVBIOGVOR3pkRWM5T25UOGZ6NTgrUm5Kd01vRERKYmRTb1VWaTFhaFVzTFMxaGEydUw1T1JrcEtXbEFTajg1V2R3Y0xDUWJHZHRiYTMxRjZDbXBxWmFxL0VWYjFrTEFGNWVYbXFWN1dReW1YQmRXc3ZaL1B4OExGeTRVRWpXS3pKa3lCQlJRdUNGQ3hlZ1VDalF2bjE3dFRQdDdPd3dmdng0TEZxMFNKaFRLQlNZTW1VS0ZpNWNpUHIxNjVjWVEyVzVkKzhlVHAwNkJUczdPN1JxMWVxVlBKT0lpSWpvZGVibDVZVno1ODdoeVpNbmNIRngwWGM0UkVSRVJFUkVSRVJFVkE1TXZpTWlJcUlxdDJmUEhseThlRkVZU3lRU2pCdzVzbExPZG5SMEZJM2o0dUlRRnhjbm11dmJ0eTk2OWVxRkhqMTZDTlhpRmkxYWhGT25UZ0VvckhUbjUrZW44ek9mUFh1RzJiTm5vM1hyMW1qVHBnM3ExS2tEQUVJeUh3Q2ZoOURRQUFBZ0FFbEVRVlNZbVpscGJDbGJ2SFdzb2FFaHdzUERzWHYzYnJ6NzdydG8wNmFOYU4zOCtmTng3dHc1MGY1MzNubEgxRzQyTnpjWHExYXRRbEpTRWpadDJpUzhhN1ZxMVlRMW5UcDFRa1JFQkE0ZlBpek1wYWVuWThxVUtmajIyMi9ScUZFam5kKzl5UG56NTB0ZG8xS3BrSmFXaG9TRUJDUW5KOFBUMHhNZE8zYUVnWUZCbVo5SFJFUkU5TFp4Y25KQzllclZjZWZPSFNiZkVSRVJFUkVSRVJFUnZhR1lmRWRFUkVSVjZ1TEZpMEw3MXlMZHUzZUh0N2QzcFp6djdlME5LeXNyVWVKYmNRNE9EdmprazA5Z1lHQWdTdm95TnpjWHJ0UFQwNUdTa29LRWhBUWtKaVlpSVNGQmRKMlltSWhGaXhiQnc4TURBSEQyN0ZuY3UzY1A5KzdkdzlhdFc3Rno1MDQ0T0RnSWxmWUF3TkxTVW1NOHhaUHZGQW9GSmt5WUFBQjQrdlFwL1B6OGhCZ2pJeU54NmRJbDBkN2F0V3RqNnRTcG9xcDgrL2J0UTFKU0VnRGcrZlBuMkxKbEMxeGNYT0R2N3kvYSs5bG5ueUV5TWxMVTB0ZlUxQlEyTmpZYTR5ek5oUXNYZEZwblpHUUVaMmRudEczYkZ1N3U3dVY2RmhFUkVkSGJ5c3ZMQytmUG4wZGNYQnljbkp6MEhRNFJFUkVSRVJFUkVSR1ZFWlB2aUlpSXFNcUVoNGRqL3Z6NUtDZ29FT1pzYkd3d2F0UW94TVRFSUN3c1RHMVBVU0paa1YyN2RtazhlL0Rnd1pCSUpEQXdNTUNJRVNQdzdOa3oyTnJhNHRLbFM2SnFjZVBIajRkTUpzUGp4NCtSbUppSXhNUkVKQ1VsNGZidDI4S2F6TXhNREJ3NHNNUjNlZmJzbVpCOGQvcjBhV0hldzhNRERnNE95TTNOUlVwS2lqQnZiVzJ0OFp6OC9IeU44NDhlUGNLSkV5ZlF2WHQzNGR6Smt5ZGo4ZUxGVUtsVWNIRnh3ZUxGaTJGbVppYnNTVWhJd0o0OWUwVG50R3ZYVGkzeERpaXNzamQvL254TW1USUZEeDgraExXMU5aWXVYVnJ1WC9KT21qU3BYUHVJaUlpSTZQODRPVG5CeXNvS0VSRVJUTDRqSWlJaUlpSWlJaUo2QXpINWpvaUlpS3BFZUhnNHZ2NzZhK1RrNUlqbU8zZnVEQXNMQy96OTk5OXFGZkUwMGJibWd3OCtFTnE2RmlXc1BYNzhHS3RYcnhiVzlPalJBNzYrdnNqUHo4Zm8wYU5GVmVmS3FpZ3BNQ1ltQm5mdjNoWG1PM2JzQ0FDSWo0K0hTcVVTNXUzczdEU2VrNWVYSjF4YlcxdERKcE1oUGo0ZUFMQjkrM1owN3R3WmhvYUZmMFhyMUtrVDR1TGljUExrU1N4ZHVsU3RTdDNLbFN0Rm42K1ZsUlhHamgycjlSMHNMQ3l3ZVBGaXpKdzVFMlBIam9WY0x0ZnAzWW1JaUlpb2FrZ2tFalJvMEFBWEwxN0UwNmRQVWJObVRYMkhSRVJFUkVSRVJFUkVSR1hBNURzaUlpS3FkRmV2WHNXc1diUFVFdThBaUZxbVZxYWNuQnpNbXpjUHVibTVBSUNhTld2aTAwOC9CUUJJcFZMWTI5c2pMaTZ1eERNTURBeGdhMnNMQndjSG1KaVlJQ01qQXoxNzlvUzl2VDNxMXEwTEFEaDY5S2l3WGlxVklpQWdBQUR3enovL2lNN1NsdGhXUEFGUUpwTmgwS0JCV0xGaUJZRENCTCtRa0JEMDZORkRXQk1VRklRK2ZmckF5c3BLZEU1b2FDZ3VYNzRzbWhzM2JoeXFWNjhPQUZDcFZEaCsvRGpxMUtrRFQwOVBZWTJscGFYd1BDSWlJaUxTUHhjWEYxU3JWZzBSRVJGTXZpTWlJaUlpSWlJaUluckRNUG1PaUlpSUt0Mk5HemMwSnQ1VkZaVktoY1dMRnlNNk9ocEFZWUxmNE1HRGNlM2FOVHgrL0JoWldWbHdjWEZCVWxJUzdPenM0T0RnQURNek0xRjcycUNnSUFRRkJVRXFsU0lwS1FsZmZ2a2xZbUppMEt4Wk0vVG8wUU1TaVFRNU9UazRmdnk0c01mWDExZG9MM3ZyMWkxUlRHNXViaHBqTFY3NXp0allHTjI2ZGNQT25Udng3Tmt6QU1DK2ZmdlF2WHQzSVVsUklwR29KZDZscHFaaXpabzFvcm5PblR1alhidDJBQXFyOHkxZnZoeTNidDJDblowZDFxMWJwM1lHRVJFUkViMGVpcXJmWGI1OEdZbUppYkMzdDlkM1NFUkVSRVJFUkVSRVJLUWpKdDhSRVJGUnBldlpzeWYyN05ramFzUDZzbmJ0MmlFa0pFUnRmc0tFQ1FnUER4ZkdtdGE4YlBYcTFUaDc5cXd3VnFsVVdMWnNtVEQyOGZIQi9QbnpZV0ppSWlTMTVlVGtvSGZ2M2tLTWlZbUprRXFsaUk2T3h0ZGZmNDJFaEFRQXdKNDllMUNyVmkxMDZkSUZSNDhlUldabXBuRHV1KysrQ3dESXo4L0huMy8rS2N4TEpCSTBhdFJJWTZ4RmxmbUF3dVE3UTBOREJBWUdZdVBHalFDQTJOaFluRDE3VmtpazAyVGx5cFZJUzBzVHhnNE9Ea0s3MllLQ0Fuenp6VGQ0OHVRSmdNSnFldlBuejhmaXhZdGhZR0NnOVV3aUlpSWkwcDlhdFdvaElpSUNFUkVSVEw0aklpSWlJaUlpSWlKNmcvQTNzRVJFUkZUcEhCd2M0T1BqQStEL0V0U3FVbVJrWkluM3JheXNJSlBKUkMxdlRVeE00T1RrSkl6djM3K1AwNmRQSXpnNFdFaThBNEFQUC93UVhicDBFYzV4ZDNjSEFOamIyNk5WcTFZQWdOT25UeU01T1ZuWTQrSGhBUnNiRzQyeEZLOElhR0ppQXFBd1dkSE16QXhXVmxZWVBudzRmSDE5dGI3TDhlUEhSWW1HVXFrVVgzMzFGY3pNekFBVXRzNmRObTBhREEzLzc5OVlYTDkrSFpzM2I5WjZKaEVSRVJIcFYxSDF1NlNrSkNRbEplazdIQ0lpSWlJaUlpSWlJdElSSzk4UkVSRlJsZWpXclJ0YXQyNk53TUJBSEQxNnRFcWY1ZS92TDZxV0J4VCtBdFBlM2g1T1RrNW8yYktseG4xZVhsNUNoYmpvNkdnc1hMaFFkRDhvS0FnZmYveXhNTzdZc1NNNmR1eUkyN2R2SXowOUhRWUdCbEFvRlBqeHh4OUYrd0lDQXJUR21wMmRMVndYSmQrWm1abGgvdno1Y0hkM2gwd20wN28zTmpaV3JkM3NzR0hEMExCaFE5R2NwNmNuaGc4ZmpnMGJOZ2h6Ky9mdmg2ZW5aNGtWOVlpSWlJaElmNHFxMzkyNmRRc2RPM2JVZHpoRVJFUkVSRVJFUkVTa0F5YmZFUkVSVVpYbzNMbnpLM3RXdTNidGNQbnlaWGg0ZUtCdTNicHdkWFdGczdNempJeU1TdHpYcEVrVGpXMXREUTBORVJ3Y0RETXpNeXhidGd4QlFVR2k5bC9GVzhxdVdMRkNWSjNFMHRKU2E3Vy8vUHg4VWVVN1UxTlQ0YnB4NDhZbHhxcFFLREJ6NWt4Ujh0NDc3N3lEQVFNR2FGemZ2MzkvWEwxNkZWZXVYQkhtdnZ2dU85U3RXeGZPenM0bFBvdUlpSWlJWGowREF3TTBiTmdRbHk5ZlJueDhQQndkSGZVZEVoRVJFUkVSRVJFUkVaV0NiV2VKaUlqb2pXZG5aNGZGaXhkajJMQmhhTisrUFdyWHJnMGpJeVBrNU9RZ0tpb0tZV0ZoeU1qSUVOYm41ZVhoMkxGajJMMTd0OXBaTldyVXdQTGx5OUd6WjArRWg0ZmoyTEZqK1Bqamo3RnQyemExdFZ1MmJFRm9hS2hvYnVEQWdWcXIxMFZGUlluRzV1Ym1PcjFmYm00dVpzK2VqWmlZR0dIT3pjME4wNlpORTdYU0JRQ2xVb25NekV3a0p5Y2pLQ2hJcUs0SEFDOWV2TUNpUll1UW41K3YwM09KaUlpSTZOV3FWYXNXTEMwdGNmdjJiYWhVS24ySFEwUkVSRVJFUkVSRVJLVmc1VHNpSWlKNjVlN2R1NGVDZ2dLTjkxNjhlQ0VhMzdselIrczVEUm8wUUhaMk51TGk0aEFYRjRmNCtIakV4OGNqTGk0T3NiR3hTRXhNRkg1cHVXUEhEcVNtcHVMa3laTTRmdnc0a3BPVE5aNzV5U2Vmd05QVEV3Qnc2OVl0QUlVSmJjVXJ6dVhuNTJQOSt2VTRlUENnYUsrWGw1ZldTblNabVpuWXRHbVRhTTdPems3cnV4VkpTVW5CdDk5K2l4czNicWpOanhneEFubDVlY0pYYm02dTFzKzF5TjI3ZDdGanh3NE1IVHEwMUdjVEVSRVIwYXNsa1VqUXFGRWpuRDkvSHJHeHNaREw1Zm9PaVlpSWlJaUlpSWlJaUVyQTVEc2lJaUo2NVNaUG5peEtaaXZKdUhIanRONExDUW5Ca1NOSHNHSERobExQbVRGakJoNC9mbHpxdW5YcjFzSEJ3UUVHQmdhaVNuVyt2cjRBZ1BqNGVDeGR1bFJJekN0aVlXR0JMNy84RWdZR0JyaDQ4U0kyYnR3SUV4TVRHQnNiSXpjM0Y3R3hzV3J2N08zdFhXbzhVVkZSYW9sM1FHSHlYWG50M3IwYnZyNithTml3WWJuUElDSWlJcUtxNGV6c0RHdHJhNFNIaDhQRnhVV3QwakVSRVJFUkVSRVJFUkc5UHRoMmxvaUlpTjVvZGV2VzFXbWRwc1E3YTJ0ckRCOCtISDUrZnNKY1ptWW1KaytlaklrVEp3cHpscGFXOFBIeEFRQnMyclJKTGZITzFOUVVDeFlzZ0pPVEV3Q2dmdjM2aUkyTnhjT0hEeEVSRVlHSER4K3FKZDdWcjE4ZlRabzBLVFh1NXMyYjYveU91aW9vS01EQ2hRdWhVQ2dxOVZ3aUlpSWlxaHlOR3pkR1JrWUdIajE2cE85UWlJaUlpSWlJaUlpSXFBU3NmRWRFUkVSdnRKY1QwNlJTS2VSeU9WeGRYVkc3ZG0zVXFsVUx6NTQ5dzdwMTY0UTFMaTR1Nk5ldkgzcjA2QUZqWTJPa3BLUmc1TWlSU0V0TDAvaU03dDI3UXlxVkFnQ21UcDJLeE1SRTNMdDNEd0JnYm02T2VmUG1vVUdEQnNKNkd4c2J5T1Z5clpYMmJHMXRNV1BHREoycm1Bd2NPQkFMRnk0VXpVa2tFcGlhbXNMTXpFejBwV25Pek13TTZlbnAyTFp0bTdEZnhNUUVLU2twTURNejB5a0dJaUlpSW5wMUhCd2NZR2RuaC9Ed2NOU3FWUXNHQnZ6M3MwUkVSRVJFUkVSRVJLOGpKdDhSRVJIUkt6ZC8vbnprNStkWHlsbVdscFlZTkdnUW5KMmRVYTllUGRTdVhSdEdSa2FpTlNxVkNsZXZYb1ZjTGtkQVFBQThQRHhFOTYydHJmSGRkOTloMnJScGVQNzh1ZWllbFpVVkJnd1lJSXhsTWhubXpwMkw0T0JnV0ZoWVlOYXNXWEIyZGxhTHk5dmJHekV4TVpCS3BaREpaTEN3c0lDOXZUMmFObTJLZnYzNndjTENRdWQzYk4rK1BaS1NrdURtNWdhNVhBNHJLeXVZbXBycXZML0lnd2NQY09IQ0JmVHIxdzhqUm95QXNiRnhtYzhnSWlJaW9sZWpVYU5HQ0EwTlJWUlVGT3JWcTZmdmNJaUlpSWlJaUlpSWlFZ0RpVXFsVXVrN0NDSWlJbnE3YmQrK1hiaHUxS2dSbWpWcnBzZG90TXZJeU1DQkF3ZHc0Y0lGSkNZbW9uYnQyaGc3ZGl6YzNOelUxajU1OGdRMWF0U0FpWW1KSGlJdG40U0VCTVRHeHFKNTgrYjZEb1dJaUlpSWRIRDI3Rm1rcHFhaVI0OGVNRFRrdjZFbElxTFgyL256NTNIaHdnVk1talJKMzZFUUVSRVJFUkhwVEtKcnV6SnQrNWw4UjBSRVJFUkVSRVJFOVBwSlNVbkJ5Wk1uMGJoeFkzaDZldW83SENJaW9oSXgrWTZJaUlpSWlONUVGVTIrTTZpc1FJaUlpSWlJaUlpSWlLanlXRnRidzhYRkJYZnUzRUZPVG82K3d5RWlJaUlpSWlJaUlxS1hNUG1PaUlpSWlJaUlpSWpvTmRXNGNXTVVGQlFnSWlKQzM2RVFFUkVSRVJFUkVSSFJTNWg4UjBSRVJFUkVSRVJFOUpxeXNMQkF2WHIxRUJrWmlZeU1ESDJIUTBSRVJFUkVSRVJFUk1VdytZNklpSWlJaUlpSWlPZzExcUJCQXhnWkdlSG16WnY2RG9XSWlJaUlpSWlJaUlpS1lmSWRFUkVSRVJFUkVSSFJhOHpZMkJnTkdqUkFYRndja3BLUzlCME9FUkVSRVJFUkVSRVIvWDlNdmlNaUlpSWlJaUlpSW5yTjFhdFhEeFlXRnJoeDR3WlVLcFcrd3lFaUlpSWlJaUlpSWlJdytZNklpSWlJaUlpSWlPaTFaMkJnZ01hTkd5TWxKUVV4TVRINkRvZUlpSWlJaUlpSWlJZ0FHT283QUNJaUlpSWlJaUlpSWlxZGk0c0xhdFNvZ1Z1M2JzSFoyUmxTcVZUZklSRVJFYjJXd3NMQzBMQmhROWphMnI3UzU4NmFOVXU0OXZmM1IrZk9uY3QwdnlRWkdSbTRlZk9tTUs1VnF4Ymtjbm1KZXk1ZnZveTh2RHdBZ0tXbEpSbzNicXp6ODE0MXBWS0pyS3dzWVd4bFphVjFiWEp5TXZMeThtQmpZd01qSXlPZHpzL0x5OFBUcDArRmNXbWZYV1hMeTh2RG5UdDM0TzN0clhYTmd3Y1A0Tzd1L2dxanFueVptWm5DdGJtNU9TUVNpVTczdEFrTEM0T3BxU2xhdEdpaDAzb2lJaUlpZldEeUhSRVJFUkVSRVJFUjBSdkN4OGNIcDA2ZHdzT0hEK0hoNGFIdmNJaUlpRjQ3ang0OXd2ejU4d0VBVFpvMFFiOSsvZENtVFJzQVFIUjBkSm5QcTFHakJpd3NMSVJ4VWxLUzFyWG56NThYN2ZQeDhTblQvU0pHUmthb1hyMjZhRzdUcGswNGR1eVlNRjY3ZG0ySmNWKy9maDB6WnN3UXhrRkJRYTlkOHQyTkd6Zmc3ZTBOaVVTQ3MyZlBZc0dDQmNLOWtKQVFBTURkdTNmaDRPQUFhMnRyNGQ2NmRldnd4eDkvQUFBY0hSMnhiZHUyVWhPekhqOStqRTgvL1ZUdGZBQVlObXhZaGQ1ank1WXRwYTdaczJjUHRtL2ZEamMzTjd6MzNudm8yTEVqakkyTkFSUitEai8rK0NQQ3c4T3hZTUVDK1ByNmx1bjVYYnAwRWE0SERScUVFU05HbEdsL2Ftb3FrcEtTRUI4Zmo5allXRHg1OGdRVEpreFFTMndzL3B6Rml4ZWpXYk5tYW1lOTk5NTd3dlZQUC8wRU96czduZTVwa3B1YmkxV3JWaUUxTlJWMmRuWjQ3NzMzTUdEQUFPRithR2lvN2kvNS93VUVCSlI1RHhFUkVWRnBtSHhIUkVSRVJFUkVSRVQwaHJDeHNZRmNMc2VkTzNkUXUzWnRtSmlZNkRza0lpS2kxOHJ1M2J1aFVxa0FBTmV1WGNPNzc3NHIzQnM1Y21TWnp4cy9mang2OWVvbGpBY1BIcXpUdnNPSEQrUHc0Y1BsdXUvbTVvWU5HellJNHl0WHJ1RDQ4ZVBDMk1yS0NoY3VYTUNGQ3hmVTlyWnMyUktlbnA3WXVuV3JhRDQxTlJYYnQyOVhXejlreUJBa0pTV1YrbDd2di84K2Z2NzU1eExYbEdUZXZIbnc4L01EQU55NWN3Y2JObXhBZUhnNFB2cm9Jd3dkT2xUam5zek1UTXlhTlF1NXVia1lQbnc0ZXZYcUJaVktoV3ZYcmdscjNOM2RLMXdSTFNZbXBrTDdTeE1YRjRjOWUvWUFBS0tpb3ZEOTk5L0R5TWdJblRwMVFsaFlHT2JObXllc1hiRmlCVFp0MmdRek03TktlWFpFUkFUdTM3K1B6TXhNWkdWbElTTWpBMmxwYVVoTlRVVktTZ3BTVWxLUW01dXJ0cTlObXpaNDU1MTNTajAvTnpjWGNYRnhHdS9GeHNhS3FobVdkRTh1bDZ0VmRUNXg0Z1JTVTFNQmFFNTZMWjZzcVNzbTN4RVJFVkZWWVBJZEVSRVJFUkVSRVJIUkc2Ung0OFo0OHVRSmJ0MjZoUll0V3VnN0hDSWlvdGZHNDhlUFJkV3dtamR2amc0ZE91Z3ZvRW9RSFIyTmhRc1hDZ21GQUpDV2xvWWRPM1pvWEc5bFpZV2twQ1NFaDRlTDVvOGNPYUp4L1pBaFF5b3ZXQjNkdTNkUGlHL1hybDJvVjYrZTJocVZTb1VsUzVZZ09Ua1pRR0ZMVmdENDU1OS9rSmFXSnF3cnFtcjR1aW9vS01EeTVjdEZDVzROR2pSQXg0NGRBUUR2dlBNT2F0ZXVMVlJsVEV4TXhKbzFhekJseXBSS2VYNUlTSWpXNzMxSnpwdzVvMVB5WFV4TWpLaWlZSEZUcDA3VnV1L2xleTlYd3N2UHo4ZmV2WHVGc1pPVGs2aHlIaEVSRWRIcmhNbDNSRVJFUkVSRVJFUkVieEJ6YzNONGVub2lJaUlDYm01dXNMR3gwWGRJUkVSRUFwVktWZUZLWk9XMWFkTW1GQlFVQUNoczNUcDI3TmdLbjJsb0tQNVZXbzhlUGJTdUxkNFcxczNOVGExRmZHbjNpOWpiMndNQTd0Ky9qeGt6WmlBOVBWM25lSjgrZmFwVzlhNHFHQnNidzhEQUFBQ1FuWjB0ekJzWkdRa1Z6SXJQRjlldlh6OWN2SGdSVjY5ZUJRQWNQWHBVMU5JVUtLd1E5L2ZmZndNb1RDZ3NhZzE3OGVKRllZMUVJa0gxNnRWeDU4NGR0V2ZZMnRvS24yTlpyRm16QnZYcjF5OXh6ZTNidC9IRkYxL29kTjRQUC95QTY5ZXZDMk1EQXdNRUJ3Y0xmMGFrVWluR2pSdUhTWk1tQ1FtV0owNmNRTjI2ZFJFWUdGam0rQ3VEaFlVRjB0TFM5UHBuT1NRa0JFK2ZQaFhHbzBhTlV2dXpTRVJFUlBTNjROOVNpSWlJaUlpSWlJaUkzakNlbnA2SWpvN0d0V3ZYMExGalI3MzlZcFNJaUtpSXNiRXhnTUtxYk5XclYzL2x6Ly9ycjc5RWlWa2ZmZlFSbkoyZGNlN2NPYng0OFFMKy92NElDUWtwOFl6azVHVE1talVMZCsvZUJWQ1lJRmRVb2F6SXhJa1R0ZTR2bmx6bjYrdUxFU05HbE9sK2NjK2ZQOGZFaVJPUms1TWp6STBlUFJydDI3Zkh6Smt6OGZEaFE3aTd1MlBac21XUXlXVENtamx6NWlBek0xTzBKems1R2Z2Mzd3Y0FCQVlHNHJQUFBoTTl5OUxTRXQ5ODh3MEE0TWFORzZKMnVFWHpjcmxjMUhiMm0yKytFZHJJRmsrY216QmhBcnAyN2FvMi83TGc0R0JNbkRnUkgzLzhNZDU5OTEzODhjY2ZvdnQxNjliRjZ0V3JNWC8rZkh6ODhjZXdzcklDQVB6NTU1L0NHcFZLaFduVHBtazgvLzMzMzhmbzBhTng0c1FKQUlVVjVZbzdjZUlFcEZJcE9uWHFwRFhHaWpwejVnejI3ZHNubWhzOGVMQmFjbC9qeG8zUnYzOS8wZWU3WWNNR3lPVnkrUHI2cXAyYm1KaUlXN2R1YVh6bW8wZVBjT3JVS1FEUStHN1ZxMWNYdm14c2JHQnJhNHNhTldxZ1JvMGFxRm16Sm1yV3JBbExTMHRoZlZwYW1zYTJ0R2xwYVVoS1NvSlVLaFYrUmdDSVd1aE9tREFCMWFwVjArbGU4V2NxbFVyczNMbFRHRGRwMGdUdnZQTU9IajU4aUt5c0xQajQrS2pGMDZKRkM4eVlNVU50ZnVIQ2hiaDgrYkxhUEJFUkVWRmxZdklkRVJFUkVSRVJFUkhSRzBZcWxhSkpreVk0Zi80OG9xT2pVYWRPSFgySFJFUkUvM0pPVGs0QUNoT0RYblh5M1lzWEw3Qml4UXBoM0tCQkEzejQ0WWRJU2tyQzBxVkxrWldWaFRWcjFxQno1ODRZUG55NEtGbXR5TjI3ZHpGNzltdzhmLzRjUUdHMXRWbXpaZ2xKaGJvb0xibXZ0UHZGMmRyYVlzU0lFVml6WmcwQVlNQ0FBWGovL2ZlUm1abUpGeTllQUNoc3hicHMyVElFQmdiaTBLRkRpSXFLZ3B1Ykc5cTFhNGV3c0RENCtQaWdmLy8raUl5TXhPSERoNUdUazROZmZ2a0ZqUm8xZ3IrL3YvQXNFeE1UdEd2WERvQjZ0YnFpK2NwVVBDbHZ4WW9Wb3UrZHBqVno1ODdGN05telVhOWVQYUg5cks2V0xsMnFkVjRtazFWWjh0M2x5NWV4ZVBGaTBaeW5weWVDZ29JMHJoOCtmRGl1WDcrT2h3OGZBaWhzVnp0Mzdsek1uVHNYVFpzMkZhMjllL2N1RmkxYXBQR2NpeGN2Q2ttb210NnRLQWxUVjE5Ly9iV1FqRnJjZ2dVTGhHdHRQOWN0VzdZVXRaTFY5ZDdCZ3dlUmtKQUFvTER5WkZFRnl6VnIxdUQyN2R2dzlQVEV3SUVEUlh1a1Vpa3NMQ3pVem1LMVBDSWlJbm9WK0RjT0lpSWlJaUlpSWlLaU41Q3pzek1jSEJ4dzY5WXR1TGk0d01qSVNOOGhFUkhSdjVpam95UHM3T3h3NmRJbDFLMWJWMmc5K2lxc1hyMWFxR3dtazhrd2JkbzBTQ1FTTEZteUJGbFpXUUNBek14TVpHUmtxQ1hlNWVUa1lQdjI3VGh3NEFEeTgvTUJGQ2JzTEZpd1FFZ29MQzRoSVVGckFsVmwyYnQzTDJ4c2JOQ3ZYei9FeGNYQnhzWUdIM3p3QVlEQ2xxQ3paOC9HMkxGallXVmxoUUVEQmtBaWtlRGt5Wk1BZ0t5c0xPemN1UlBIangrSG41OGZKQklKNnRXcmh5KysrQUxMbHkvSHA1OStLa3E4SzYrVksxZGk0OGFOYXZNLy9QQUQ5dXpaVStIek5TbXFZbGVWUHYvODh3cWZjZW5TSmN5Wk13ZDVlWG5DbksydExXYk9uS24xejRXaG9TRm16WnFGNE9CZ3BLV2xBU2hNaFB6NjY2OHhjK1pNdEdyVnFzSnhWWlhzN0d4Y3VIQUJBREI5K25SaC92YnQyNkoxMnU3NSsvc0xTWEpKU1VuWXNXT0hjSzkvLy82b1Zhc1dMbCsrTE95NWUvZXVXa1ZCSWlJaUluMWk4aDBSRVJFUkVSRVJFZEVicW1uVHBqaHg0Z1RDdzhQUnBFa1RmWWREUkVUL1loS0pCRDE2OU1ET25Uc1JHaHFLZ0lDQVY1S0E5OGNmZjRpU3Npd3RMYkZ1M1Rxa3BxYUtLbmE1dXJwaXdvUUp3bGlsVXVITW1UUDQ0WWNmOFBUcFU5R1pTcVVTYTlldXhhaFJvK0RsNVZYbDc2RE5xbFdyaEJhd1AvendnOXI5N094c2pCa3pSalNYa0pCUVlydlgvLzczdi9qdmYvOExBS2hSb3daMjc5NWRydGlTa3BJMHppY25KeU01T2JuRXZYSzVYRFNPalkyRlNxVXFjWTFNSnNQdnYvOHVqTnUwYVlNNWMrWUk0ekZqeGdoVjhZS0RnOUczYjkvU1g2SUtuRHg1RXQ5Ly96MlVTcVV3WjJKaWdubno1bW10OUZha1pzMmFtRFZyRnFaT25TcnN6ODNOeGV6WnN6Rm16QmowN3QyN1NtTXZyN1MwTkZFbHZMTDYzLy8rQndzTEMyUm5aK1BiYjcrRlFxRUFVUGc5Yjl5NE1TNWV2Q2o2K1RjMk5zYVVLVk13ZlBod1lTNGxKUVhuenAxVE83dTBuMFVpSWlLaXlzRGtPeUlpSWlJaUlpSWlvamRVdFdyVjRPN3VqdnYzNzZOT25UcXdzckxTZDBoRVJQUXZabWRuaDA2ZE91SFVxVk9JaTR0RHExYXQ0T0RnQUNzckswZ2traXA1WnMyYU5VWGp4TVJFb1FwZUVWTlRVOHljT1JNeW1ReEtwUktuVDUvR25qMTdFQk1Uby9YYzhQQndqQjgvSHY3Ky9oZzVjaVFjSFIwMXJuczVTYXk4U29ybGJiTmx5eFlBaFlsUnk1WXQwL2p1TTJmT1JFRkJBZHpjM0FBQTU4K2ZGMXFSQW9DMXRiVm8vYk5uejRScmUzdDc0YnFvSldwa1pDUSsvZlJUdGZtWE9UZzRpRm9OS3hRS29SVXhvUDM3clZRcXNYNzllaHc2ZEVnMGIySmlnamx6NXNEZDNWM2p2cGMxYnR3WTA2Wk53NElGQzFCUVVDQ2N2WExsU3R5NmRRdGZmUEVGV3JkdWpiMTc5d0lBb3FLaThOVlhYd243Ky9idGk4R0RCMnM5UHpjM1Y2YzRBTURJeUFpclZxMENBUHo4ODgvWXNHR0RjRy94NHNWbzFxd1pBSWkrTHhXUm5wNk9pSWdJWVZ4VStlOWxRNGNPUmExYXRVUno5Ky9meCt6WnN5c2xEaUlpSXFLeVl2SWRFUkVSRVJFUkVSSFJHOHpMeXd1UEh6L0d0V3ZYMEtGREIzMkhRMFJFLzNMZTN0NXdkSFRFc1dQSGNPVElrVEx0YmQyNk5kcTBhVk9tUFo2ZW5uQjFkY1dqUjQrMHJwazhlVEp5Y25Ld2R1MWFuRDU5V21qcitYTGNmZnYyeGViTm14RWZIeS9NbnoxN0ZoY3VYRUQvL3YweFlzUUl0WDNqeDQ4dlU3eWF5T1Z5REJvMFNLZDFGZlhzMlRPOGVQRkNiYjZvUWxoUm05Nlg1eTBzTEVUejgrYk5nNStmSHdDSUt1MU5tVElGWGJ0MlZac3Y3c1dMRnpoNjlDaDI3dHlKek14TUFJV1ZFNHRYdjVzN2R5NWlZMlBSclZzM0RCczJUSzFDMytQSGo0WHJuSndjcEthbUNtTUhCd2VOejlYRnpKa3pVYjkrZldFY0ZoYUdlZlBtQ2VPaXhNR1hmZi85OTBMcjN5SW1KaWFZUDM5K21hc1R0Mi9mSHJtNXVWaTZkS25vTXdrTkRVWHIxcTBSRUJBQUd4c2JBSVZWNDRxVHlXVENQVTE2OXV5cGN4elRwazFEcDA2ZEFCVCtPU2hPVytWREFOaTJiWnZHbHMxRjd0Ky9yN0c5cjcyOVBieTh2QkFlSHE1MXI3ZTNOOTUvLy8zU1FpY2lJaUo2cFpoOFIwUkVSRVJFUkVSRTlBWXpORFNFdDdjM0xsMjZoSmlZbUVxcndFTkVSRlJlZG5aMitNOS8vb1A0K0hqRXhjWHBYRzJydlA4YjFyZHZYNFNHaHFKbXpacUlpWWtSdFpzZE1HQUFYRjFkTVhyMGFPVG41NnZ0TlRFeHdiQmh3L0RlZSs5QklwSEExOWNYR3pkdUZDVU9LcFZLb1FyWnl5WlBubHl1bUl1YlBuMjZ4bm1aVEFaemMzTUFoUlhMMXE5ZlgrRm5MVnk0RUZldlhvV0JnWUZ3TmdDdHlYOUY4OU9tVGF2d3M0SENaTFlWSzFZZ0l5TkRtSlBMNWVqU3BZc29zYTJvR3Q3eDQ4Y1JHaHFLbkp3YzBUbi8vUE1QVkNvVkpCS0pjQTBVSnZHOVhBMnhKTVhidzFaRVVGQVFMbCsralBUMGRHRXVKeWNIVTZaTXFaVHpBYUJidDI0SUNBZ1F4a3FsVXRSeUdRQWVQWG9FaFVJQk16T3pTbnZ1OCtmUGNlZk9IZEhjaWhVcllHQmdvREhCY3RTb1VTVld1bnk1eFhCeEFRRUJlUHIwS1J3ZEhXRnBhWW0vL3ZvTGVYbDVBQUJ6YzNOTW5UcTF5cXBvRWhFUkVaVVhrKytJaUlpSWlJaUlpSWplY0xWcTFVSlVWQlJ1M0xnQlIwZEhHQnJ5UC9zUkVaRitTU1FTT0RrNWxWZ0JxN0wwN3QwYnZYdjNSbHhjSE1hTUdTUE1OMi9lSENOR2pJQ0JnUUVHRGh5b1ZqMnRXYk5tQ0E0T0ZpWDltWnFhWXZ6NDhXalZxaFcrKys0N3BLV2x3ZFhWRlo5ODhrbVZ2OGZMUm80Y2laRWpSd0lvckNKWGxxcGxKUWtPRGtiZnZuMHJkTWE4ZWZOZ1lHQ2dOcjlpeFFxaFZha21Oalkyb3NTN2poMDdZdno0OGJoMDZaSm8zYXhaczdCMjdWb2tKU1dwSmQ0QlFHWm1KaDQvZmd4WFYxZmN1M2RQbUhkMmR0WXA4V3p6NXMzNCsrKy84YzAzMzRqbTU4NmRxOVoydHJoaHc0WnBQRy9kdW5XWVBuMDZ2dnJxS3pnNk9pSXVMcTdVR0hReGF0UW83Tnk1RXpWcTFNRFlzV05GOTBKRFE0WEtoRVV1WHJ5SUlVT0c0S09QUHZyY1h2QUFBQ0FBU1VSQlZFTHYzcjBySllhd3NEQzFoRG1sVW9rbFM1WWdLU2xKcUk1WFJOUDNTMWQ5K3ZRUmZqWVBIRGlBOCtmUEMvZSsrT0lMclZVTlc3VnFoZm56NTZ2Tno1bzFTM1FHRVJFUlVWWGdmNFVqSWlJaUlpSWlJaUo2Q3pSdDJoUWhJU0c0ZGVzV21qWnRxdTl3aUlpSVhpbUZRb0ZaczJZSmJWT2RuWjN4OWRkZkN3bGlRVUZCQ0EwTnhkT25UOUd5WlVzRUJRV2hRWU1HV3MvejgvUERoZzBic0hUcFVnd2ZQaHhHUmtZQUNxdjYvZlRUVDhLNndZTUhDOWZqeG8xRHk1WXRkWW8zS0NoSXVKWktwYUl6cmEydGRUcERuN1JWTTh6THl4TXFsV25TcUZFajFLeFpFL241K2ZqODg4L1JzbVZMTEZxMFNOUTJGZ0RhdG0yTEZpMWFZUFBtemJoOSt6WWFOR2lBSTBlT3dNek1URWlJdTNyMUtseGRYWEhseWhWaG40ZUhoeWpHQnc4ZUlESXlFamR1M0JDZHYzZnZYZ0JRcTZLV2tKQlE0bnNYVmVSN1dVRkJBWm8zYjQ3Rml4ZkQydHBhU0pxc3FMWnQyOExQencvNStma3dNVEVSNXZQejg3RnIxeTZOZTlMUzByQjI3Vm9jUDM1YzlIbElKQko4K3Vtbnd2anMyYk80ZmZ1Mk1QN3NzODlFNTlTdlh4OHFsUXFIRGgzU0d0K1BQLzZJQnc4ZWlPYksyM2EyS0VZQXVIbnpKalp2M2l6TTkrelpFKzNidDlkNkpoRVJFWkUrTWZtT2lJaUlpSWlJaUlqb0xXQmxaUVVQRHcvY3ZYc1hycTZ1c0xHeDBYZElSRVJFcjRSU3FjVGN1WE1SSFIwTkFMQzB0TVMzMzM0TFUxTlRLQlFLcUZRcW1KdWJZOEtFQ1VoUFQwZTlldlVBYUUra0t1N2xKQ0VEQXdQWTJkbHBqVVBYRnJzdjAzYW1KdDdlM3VqY3VYT1p6bCsyYkZtSjk0dGEybDY0Y0FIYnRtMVRtOWRXY2F3OHBrNmRpdnIxNjhQRXhBUkhqeDVGV0ZpWWNPL3JyNzhXa3F4a01obUNnNE9SbTVzTGlVUUNRME5EeU9WeW9iTGV1WFBuMEwxN2QxeTdkazNZNytYbEpWemZ1SEZEYTB0Zm9ERFJxNlJFd2ZKbzJyUXBrcE9UUmRYZ1ltSmljUC8rZldGY3ExWXR1THU3YTl4LzVzd1pVU3RjVTFOVFZLOWVYVzNkOGVQSDhlVEpreEpqOGZQekV5VVRtcG1aSVRBd1VCZy9lZkpFbEh4WC9GNlJjK2ZPYVh5T201c2JvcUtpQUVDVUZBZ0E4Zkh4R2xzOEZ5a3R3ZkhSbzBlWVBYdTI4RG5VclZ0WFZOR3lzdHZxRWhFUkVWVVVrKytJaUlpSWlJaUlpSWplRWw1ZVhvaU5qY1dWSzFmUXVYTm5qZTNnaUlpSTNpWUZCUVdZTTJjT3JsNjlLc3hsWjJkajlPalJRdnZMMnJWclk5T21UY2pMeThPQ0JRdks5WnlRa0pCUzE2eGR1N1pjWjVkVjllclZVYjkrL1VvOXMyN2R1Z0NBeU1oSWpmT0E5cytnUzVjdXd2V1VLVlBRdFd0WHJjOUpTRWpBeElrVHRkNmZQMysreHZhaElTRWgrUHp6ei9IMDZWTmg3dGF0VzlpeFk0ZW96V25yMXEyRmEwMUphMFVzTFMzUm9rVUxKQ1ltaXVZUEhUb2tTdXdLQ3d2RHZIbnpSSEdVeHNiR0J0T21UUlBHTzNic0VDWGZCUVFFaUNvZkZuZisvSGxSOHAxTUpsTmJrNUdSZ1I5Ly9GSGovcVpObStMUm8wY3dNRERBaHg5K2lHKy8vVmE0VjU2RXRYMzc5Z0VBREEwTlJYRU5IejRjTzNic1FNdVdMZEcxYTFlY09uVkt1RmY4M2NzcUlpSUNzMmJORXJVbXJsYXRHbWJPbkluRXhFUThlL1lNVGs1T1FsSm9rVXVYTG9sK0RvbUlpSWhlSlNiZkVSRVJFUkVSRVJFUnZTV2tVaW1hTjIrT00yZk80UDc5Ky9EMDlOUjNTRVJFUkZYS3dNQkFsTmdFcUxkRWZSUGF1SlpGV0ZpWXFGcmN2MG5ObWpVaGw4c1JFeE1EbFVxRm4zLytXYmpuN3U0dXFpQm9aV1VsWEJzYkc0dCtMbjcrK1dkSUpCSWNQbnhZbUxPd3NLaVNpbW92VjQ2enRiWFZ1clo0akJLSlJHUHkzWkVqUjVDV2xnYWdNREd0ZUtKYS9mcjE4ZFZYWCtIeDQ4ZVF5V1JDRzJZQU1EYzNMMVBjS3BWS1NNYjA5L2RIYUdpb2NNL1EwQkJMbHk2RlRDWXJ0WkpkV1J3OGVGQ3RCZkgxNjlkRjQ1bzFhMWJhODRpSWlJZ3FBNVB2aUlpSWlJaUlpSWlJM2lMMjl2YW9YYnMyd3NQRDRlTGlBZ3NMQzMySFJFUkVWS1dhTjI5ZVlrV3lhdFdxVmRtekZ5OWVYT0V6M1A0ZmUzY2VWM1dkeDN2OGZkZ095QUVFV1FSQkJjUmNFSmZjUXNjMXJjWXl5N1JsdE1rbVo1b2F4NVp4bXFacG1WYWQwcFk3TFZaYXRwbU9iYlpvYnVTK3BpaWl1SkdJb0FpQktQdDI3aDllei9WNERzaCtXRjdQeDROSDUvZGRQK2VRV2ZqdSs0MklxSWRLR2w1MVRoWjcrZVdYOWZMTEw5dTB6NXc1VXpmZWVLT2NuWjBWRmhhbWlvb0txMUNhdDdlM1ZWZ3VKeWRIZVhsNWtteFBmN3Z1dXV2MC92dnZYN0UrWDE5ZnpaZ3hROUhSMFNvdkw3ZTZ1dFJnTUVpU1RwNDhhV2tMREF6VXZmZmVhN1ZHUVVHQjFmUGwvWFBuenIxaXVQUHljR2hvYUtqZGNXVmxaVmJYdFhwNGVOZ2RGeHdjYkhrOWNlSkVmZmpoaDFiOXZyNitscG91dlZyWjI5dTd5am92WnpBWUZCa1pxUU1IRG1qOCtQRlc0VHZwLzM5ZmdvS0M3UDc2bXpsenBnNGNPQ0JKK3RPZi9xVGJicnZ0aW51T0d6Zk9acC9MK2ZuNVZmY3RBQUFBTkFyQ2R3QUFBQUFBQUVBTDA3dDNiNTA2ZFVvLy8veXpoZzhmN3VoeUFBQm9VRU9HRE5HNWMrZlVxVk1uQlFjSEt5QWdRSDUrZnZMejg1TzN0N2RjWFYwbFNZTUhEN1liRXJvMHROV3paMCs5OXRwclY5elRYdmlydG5idjNpM3B3dS9mQXdZTXVPTDQyTmhZVFpvMHFkYjdoWVNFMUdoOFdWbVp6ZldzdGVYdjc2K0ZDeGZxbTIrKzBYLy8rMTlKRjA0dmZQbmxseTBoeEhQbnp1bSsrKzZ6ekprOGViTFZHamZjY0lNKyt1Z2pxMVBpVENhVHJyLytlcXR4cnE2dUdqOSt2Q1RiNjNRdk9ucjBxT1YxU0VpSU5tM2FWR1g5bDRiWkpGbGR4V3JQc1dQSHJPWTRPVGxaWGVWN3FhS2lJcXZueWs3aDY5bXpwNlFMNy9tV1cyNnhDZDlkbEptWmFYV0tYT2ZPbmF1czFaNklpQWhWVkZRb09qcmFidjliYjcybHI3NzY2b3Jyeko4L1gvUG56NiswLytLdnk5NjlleXNzTEV4bnpweFJ4NDRkRlJZV3B1RGdZTFZ2MzE1QlFVRUtDQWhRWUdDZ3pmeW9xQ2pkY2NjZE51MUxseTdWb1VPSHJsZ2ZBQUJBWFJDK0F3QUFBQUFBQUZvWU56YzM5ZW5UUjl1M2I5Zng0OGRyOVlldEFBQTBGME9HRE5HUUlVTWFkYzhsUzVZMHlMclZDZCtkTzNldTBqQlpkUnc3ZGt5REJ3OVdVRkRRRmNjKy9mVFQyck5uajM3em05L1Vlci9MWldSa2FPSENoWlpuZDNkM2JkNjhXUjRlSHZMMzk5Y0xMN3lnbkp3Y1NWSkFRSUJOME5Cb05Db3dNTkRxMUxyZXZYdFhlbEpjWlFvS0Npd25zMGxTang0OXJoaStxNG15c2pMTm16ZlBxcTE3OSs2Vmh1b3V2U0pXcXZ5YTJJdmgwanZ1dUtQS2EzSVRFeE90bnJ0MDZWS2RzcTJFaDRkcjZOQ2hOWjVYRjYrODhvcmF0bTBySnllbmFzL3g4L1BUc0dIRGJOclhybDFibjZVQkFBRFlSZmdPQUFBQUFBQUFhSUU2ZHV5b2xKUVU3ZDI3VjhIQndUSWFqWTR1Q1FDQUJtVTJtNVdibTZ1TWpBeWxwcWJxeElrVE9ubnlwRkpUVS9YVVUwOHBMQ3pNMFNYV2kvMzc5MnYvL3YxMVdpTW9LTWdxZkZkV1ZxWjkrL1pwOCtiTlZ1TzJiTmtpNmNJcGNwVmQ3WHZweVlHelpzM1MyTEZqcTl4Ny8vNzljbk56czF6cFdsQlFvSTgrK2tnZmYveXgvUDM5bFptWktVbHlkbmJXRTA4OFlYWHRiSEZ4c2Y3MXIzOVpCZThrYWZQbXpmcmtrMDgwWmNxVUs3MTFpL2o0ZUt0clhpOC8zZTJ6eno1VFFFQ0F6YnpxWEw5YlVsS2lGMTk4MGViSzJSdHZ2TEhTT1JjRGh4ZVpUS1pLeDQ0ZE85WnlxbDlsTHY5K1ZYYmlYbFYrODV2ZlZIbXRidS9ldlczYXNyS3l0SEhqUnB0MkZ4Y1hqUmt6eHVZYTRjdGRmcTFzU1VtSlRwMDZwZlQwZEtXbHBhbFRwMDdWQ3FrQ0FBQTBGc0ozQUFBQUFBQUFRQXZWcjE4Ly9mampqNHFQajllZ1FZTWNYUTRBQVBYdXhJa1RldTIxMTVTWm1hbXNyS3hLcndGMWNXbTRQeEs3L2ZiYnJhNUpyWW5xQkxrYTJ2TGx5L1grKysrcnNMQ3dVZlliUFhxMGhnOGZyaTFidG1qNTh1WGF1M2V2cEF2aHlZdkJPMG5xMUttVDFlbHZ1Ym01ZXU2NTV5empMN2RvMFNLZE8zZE8wNmRQdDF3MWZKSFpiTFlaLzlOUFAxbGVlM3A2S2lvcXFpNXZ5K0xvMGFPYU4yK2VqaHc1WXRWKzFWVlhhZlRvMGNyS3l0S3Z2LzRxYjI5dm1Vd21lWGg0cUtLaXd1YVVOaTh2cjByM21EWnRXcFVudzJWbFpXblhybDJXWng4Zm4xcUY3Nm9LM2ttMnAwNG1KeWZycWFlZXNqd0hCZ2FxcUtoSTU4NmRVMWxabWZiczJhUDc3Nzlmc2JHeE1oZ01WbXZsNStkcjQ4YU55c2pJME9uVHB5MS96Y3JLc3ZyKy9lRVBmeUI4QndBQW1oVENkd0FBQUFBQUFFQUw1ZW5wcWVqb2FPM2R1MWRoWVdFS0NRbHhkRWtBQU5RcmQzZDNKU1FrWEhGY1JrWkdwY0c4UzVXVWxDZzFOZFdtL2VKVnAwM0JqVGZlcUprelo5Wm9Ua1pHUnFXbndqazdPMTh4ZUZkYVdtcDFTbHhsS2lvcXFoem43T3dzczltc3JLd3NsWmFXeXMvUFQwYWpVY1hGeFRaams1T1ROWDM2ZEEwZVBGaGp4NDdWNjYrL3J0emNYS3N4Zm41K3lzN090angvOWRWWDJyTm5qeDUvL0hHRmg0ZXJ2THhjTGk0dVNrcEtzcHAzNXN3WmJkaXd3Zkk4Y3VSSW00RG0zLzcyTnprN08xL3hQVitVbXBxcS8vM3ZmL3J4eHg5VlVWRmgxZWZsNWFWWnMyYkpZRERvMEtGRGV1YVpaNjY0WHFkT25TcnR1OUtWck8rKys2NVZEY09IRDYvUmU2bXBreWRQNnF1dnZ0TDMzMzl2OWYxLzlORkhKVW1QUC82NEtpb3FkUHIwYVQzenpEUHEzTG16cnIzMldnMGRPbFFkT25TUUpKV1hsMnZ1M0xsWDNHdkJnZ1Zhc0dDQlZkdjI3ZHVyRldTOU9LYXlVeHdCQUFCcWcvQWRBQUFBQUFBQTBJSkZSVVVwTlRWVlAvLzhzL3o5L2VYbTV1Ym9rZ0FBcURjQkFRRnlkWFZWYVdscGxlTm16WnBWcmZXT0hEbWllKys5MTZhOVo4K2VldTIxMSt6T1diSmtpWllzV1ZLdDlldkRpUk1udEdMRmlock5PWGZ1WEtWOUVSRVJkdHVEZ29JMFlNQUFkZTNhVmZQbXpkT3FWYXV1dU0vY3VYT3JERkQ5ODUvLzFOeTVjKzJHN2FRTDM4Kzh2RHlyTUdCOGZMeTJiZHRtTS9hT08rN1E1TW1UOWRCREQrbkVpUk9XOXRUVVZCVVdGcXE0dUZpMzNIS0x5c3ZMclU1T2MzTnpVMXhjbkZWSTdMcnJyck5aUHowOXZlbzNlNG5zN0d6OTlhOS9WVjVlbmsyZmg0ZUhYbmpoQlV1WUxqUTB0RnByMXZiVTRvU0VCTVhGeFZtMU5jUUppN201dVZxK2ZMbDI3ZHFsZ3djUDJwd3VPR1hLRlBYcjEwL1NoUkRldkhuekxKLzU4ZVBIOWY3Nzcrdjk5OStYajQrUDNuNzdiUVVFQk1qZjMxOVpXVm4xWGlzQUFFQkRJbndIQUFBQUFBQUF0R0FHZzBFREJ3N1U2dFdydFh2M2JnMGVQTmpSSlFFQVVHOE1Cb05DUWtLVW1wcXFvS0FnZGVqUVFSMDZkRkJnWUtBQ0FnSXNmLzNkNzM3bjZGTHJ6YjU5KzdSdjM3NTZXeTg4UEZ3R2cwRUdnMEU5ZS9aVWJHeXNCZzBhcExDd01FbXlPbG11cmdZT0hHajMxRFlmSHgvZGV1dXRtamh4b2dvTEMvWHBwNS9xdSsrK1UyaG9xSzY3N2pyTm56L2Zhdnp2ZnZjNzNYUFBQWktrMmJObjYrR0hIMVpHUm9ha0M5Y0E5K3paVTVJVUhSMnQrUGg0cTdtaG9hRWFQMzY4MXE5ZnJ5TkhqaWdtSmtiZHVuV3IwL3Z5OC9QVFUwODlwY2NmZjl3cTFCY1pHYWwvL2V0ZlZvRzc5dTNiWDNHOW0yKytXYjE2OWFwVkxkMjdkMWRzYkt5MmJObGllYTdyKzdQSFpESnB4NDRkTnFjS0dnd0dUWnMyVFhmZWVhZWxiZXpZc1dyWHJwMmVmLzU1bTRCaWRIUzBBZ0lDSkYwSWdtWmxaY25IeDBlaG9hSHEwS0dEUWtORExWOGVIaDZhT25WcXZiOFhBQUNBdWlCOEJ3QUFBQUFBQUxSd1hsNWVsdXRuTzNUb1lQbkRkQUFBV29MLy9PYy84dmIydHJrMnRMRjRlWG1wYmR1MnRacHI3NHJieHVidTdxNW5ubmxHdlhyMWtwZVhWNFB1NWVucHFhRkRoMnIxNnRWeWNYRlJ2Mzc5TkdMRUNBMGZQdHh5T3EvUmFOU0REejZvOGVQSHE2aW9TRkZSVVRwMjdKaldyRmtqTHk4dnpaZ3hReU5IanJTc0dSQVFvRGZmZkZQUFAvKzhUcDgrYlJXMHZEeDg1K2JtcG1uVHBzbkR3MFAvL3ZlLzljQUREK2lCQng2d1crdG5uMzFtQ1lWZHFySlQ1UHIyN2F2cDA2ZnJuWGZla2FlbnAyNjc3VGJkZnZ2dGNuVjF0UnBuTkJvMWN1UkluVHQzVHVYbDVaYVQrWXhHbzRLQ2dqUnMyREJkZmZYVjFmOVFMK1BpNHFJbm4zeFNUenp4aFBiczJhTVpNMmJVZXEycU9Eczc2N0hISHRQMDZkTXRWenFIaFlYcDRZY2Z0aHNjdlBycXEvWGhoeC9xdmZmZTA2cFZxeXduNVYzNi9YcjQ0WWZsNGVFaFQwOVB1M3NXRnhmWCtNcGxBQUNBaGtiNERnQUFBQUFBQUdnRm9xS2lsSjZlcnQyN2R5c2dJRUR1N3U2T0xna0FnSHJoNStkM3hUR3JWNit1MXoxSGp4NXRlVDE0OEdDTkdER2lWdXZNbmozYjhycExseTZWanJ0NGtwc2tEUmt5UkpNbVRhclJQdG5aMlhyMjJXY3R6NWVIN0dKall5dWQ2K2ZuVjYrZjM1MTMzcW14WThlcWUvZnVNaHFObFk2NzlIOFdtREZqaG94R28rNisrMjY3MzI4Zkh4L05tVE5ISjArZXRJVDRwQXZYeVFZSEI4dlYxVlYrZm42S2pJeVV5V1NTZENHMDk5WmJiMWtGN0M3OXZucDRlTml0cTZveEV5ZE90QVFNTCs1anp6Ly8rYzlLKzJycTB1OWQ1ODZkSlYwSTREMzExRlA2NFljZkZCVVZaWGRldjM3OXJENnJLd2tKQ2JHOHZ2aDlDdzBOMVMyMzNLSzllL2Rxd29RSkdqbHlaSlVoV0I4ZkgvM3RiMy9USFhmY29SVXJWdWpYWDMrMXFzL2YzNy9LR294R28yNjg4Y1pxMXd3QUFOQVlET2FMLzFzQkFBQUFBQUFBZ0JZdFB6OWZxMWF0VW1CZ29JWU1HZUxvY2dBQUFORE1WVlJVMkwxS0dBQUFvTGt3R0F5R3Vzem4zNFFBQUFBQUFBQ0FWc0xUMDFPOWUvZFdlbnE2amg4Lzd1aHlBQUFBME13UnZBTUFBSzBkL3pZRUFBQUFBQUFBdENJUkVSRnEzNzY5NHVQalZWQlE0T2h5QUFBQUFBQUFnR2FMOEIwQUFBQUFBQURReXZUdjMxK1N0R3ZYTGdkWEFnQUFBQUFBQURSZmhPOEFBQUFBQUFDQVZzYkR3MFA5K3ZWVFJrYUdqaDA3NXVoeUFBQUFBQUFBZ0dhSjhCMEFBQUFBQUFEUUNuWHMyRkdob2FHS2o0OVhibTZ1bzhzQkFBQUFBQUFBbWgzQ2R3QUFBQUFBQUVBcmRmWFZWOHZkM1YzYnRtMVRlWG01bzhzQkFBQUFBQUFBbWhYQ2R3QUFBQUFBQUVBcjVlYm1wa0dEQnVuOCtmT0tqNDkzZERrQUFBQUFBQUJBczBMNERnQUFBQUFBQUdqRi9QMzkxYU5IRHlVbkp5czFOZFhSNVFBQUFBQUFBQUROQnVFN0FBQUFBQUFBb0pYcjNyMjdBZ0lDOVBQUFB5cy9QOS9SNVFBQUFBQUFBQUROQXVFN0FBQUFBQUFBb0pVekdBd2FOR2lRREFhRHRtM2Jwb3FLQ2tlWEJBQUFBQUFBQURSNWhPOEFBQUFBQUFBQXlNUERRd01IRGxSMmRyWVNFeE1kWFE0QUFBQUFBQURRNUJHK0F3QUFBQUFBQUNCSkNnNE9WbFJVbEpLU2twU1JrZUhvY2dBQUFBQUFBSUFtamZBZEFBQUFBQUFBQUl1WW1CajUrdnBxeDQ0ZEtpb3FjblE1QUFBQUFBQUFRSk5GK0E0QUFBQUFBQUNBaFpPVGt3WVBIcXl5c2pKdDNicFZGUlVWamk0SkFBQUFBQUFBYUpJSTN3RUFBQUFBQUFDd1lqS1pOR0RBQUdWbFpXbmZ2bjJPTGdjQUFBQUFBQUJva2dqZkFRQUFBQUFBQUxBUkdocXFidDI2NmNpUkl6cHg0b1NqeXdFQUFBQUFBQUNhSE1KM0FBQUFBQUFBQU95S2pvNVdZR0NnZHUzYXBkemNYRWVYQXdBQUFBQUFBRFFwaE84QUFBQUFBQUFBMkdVd0dEUjQ4R0FaalVadDJiSkZwYVdsamk0SkFBQUFBQUFBYURJSTN3RUFBQUFBQUFDb2xORm9WR3hzckFvS0NyUjkrM2FaeldaSGx3UUFBQUFBQUFBMENZVHZBQUFBQUFBQUFGVEoxOWRYL2ZyMTA2bFRwM1R3NEVGSGx3TUFBQUFBQUFBMENZVHZBQUFBQUFBQUFGeFJlSGk0SWlJaWxKaVlxTk9uVHp1NkhBQUFBQUFBQU1EaENOOEJBQUFBQUFBQXFKYStmZnZLejg5UDI3ZHZWMTVlbnFQTEFRQUFBQUFBQUJ5SzhCMEFBQUFBQUFDQWFuRnljbEpzYkt5Y25KeTBjZU5HbFpTVU9Mb2tBQUFBQUFBQXdHRUkzd0VBQUFBQUFBQ29OZzhQRHcwWk1rU0ZoWVhhc21XTEtpb3FIRjBTQUFBQUFBQUE0QkNFN3dBQUFBQUFBQURVaUorZm53WU9IS2pNekV6OS9QUFBqaTRIQUFBQUFBQUFjQWpDZHdBQUFBQUFBQUJxTERRMFZOSFIwVHArL0xpU2twSWNYUTRBQUFBQUFBRFE2RndjWFFBQUFBQUFBQUNBNXFsNzkrN0t5OHRUUWtLQ1RDYVRRa05ESFYwU0FBQUFBQUFBMEdnNCtRNEFBQUFBQUFCQXJWMTk5ZFVLQ0FqUWpoMDdsSjJkN2VoeUFBQUFBQUFBZ0VaRCtBNEFBQUFBQUFCQXJUazVPU2syTmxZZUhoN2F2SG16Q2dvS0hGMFNBQUFBQUFBQTBDZ0kzd0VBQUFBQUFBQ29FemMzTncwZE9sUVZGUlhhdEdtVFNrdExIVjBTQUFBQUFBQUEwT0FJM3dFQUFBQUFBQUNvTXk4dkwxMXp6VFU2ZCs2Y3Rtelpvdkx5Y2tlWEJBQUFBQUFBQURRb3duY0FBQUFBQUFBQTZrVmdZS0FHRGh5b00yZk9hUHYyN1RLYnpZNHVDUUFBQUFBQUFHZ3doTzhBQUFBQUFBQUExSnVPSFR1cVQ1OCtTa3RMMCs3ZHV4MWREZ0FBQUFBQUFOQmdYQnhkQUFBQUFBQUFBSUNXSlNvcVNpVWxKVHB3NElDTVJxT2lvNk1kWFJJQUFBQUFBQUJRN3dqZkFRQUFBQUFBQUtoM1BYdjJWRWxKaVE0ZVBDaWowYWlvcUNoSGx3UUFBQUFBQUFEVUs4SjNBQUFBQUFBQUFCcEVuejU5VkZKU292ajRlTG01dWFsVHAwNk9MZ2tBQUFBQUFBQ29ONFR2QUFBQUFBQUFBRFFJZzhHZ0FRTUdxS1NrUkR0MzdwU2JtNXVDZzRNZFhSWUFBQUFBQUFCUUw1d2NYUUFBQUFBQUFBQ0Fsc3ZKeVVteHNiSHk4L1BUMXExYmxaV1Y1ZWlTQUFBQUFBQUFnSHBCK0E0QUFBQUFBQUJBZzNKMmR0YlFvVU5sTXBtMGFkTW0vZnJycjQ0dUNRQUFBQUFBQUtnenduY0FBQUFBQUFBQUdweWJtNXVHRFJzbWQzZDNiZGl3Z1FBZUFBQUFBQUFBbWozQ2R3QUFBQUFBQUFBYWhidTd1MGFNR0NFUER3OENlQUFBQUFBQUFHajJDTjhCQUFBQUFBQUFhRFFFOEFBQUFBQUFBTkJTRUw0REFBQUFBQUFBMEtndUJ2RGF0R2xEQUE4QUFBQUFBQURORnVFN0FBQUFBQUFBQUkzTzNkMWR3NGNQSjRBSEFBQUFBQUNBWm92d0hRQUFBQUFBQUFDSElJQUhBQUFBQUFDQTVvendIUUFBQUFBQUFBQ0h1VHlBbDVXVjVlaVNBQUFBQUFBQWdHb3htTTFtczZPTEFBQUFBQUFBQU5DNkZSY1hhLzM2OWNyTHk5TTExMXlqNE9CZ1I1Y0VBQUFBQUFDQUZzNWdNQmpxTkovd0hRQUFBQUFBQUlDbW9MaTRXSnMyYlZKT1RvNEdEQmlnVHAwNk9ib2tBQUFBQUFBQXRHQ0U3d0FBQUFBQUFBQzBHR1ZsWmRxNmRhdE9uejZ0M3IxN3EydlhybzR1Q1FBQUFBQUFBQzBVNFRzQUFBQUFBQUFBTFVwRlJZVjI3dHlwRXlkT3FGdTNidXJWcTVlalN3SUFBQUFBQUVBTFZOZnduVXQ5RlFJQUFBQUFBQUFBOWNISnlVa0RCdzZVMFdoVVVsS1Npb3VMZGZYVlY2dU9Qd3NGQUFBQUFBQUE2aFhoT3dBQUFBQUFBQUJOanNGZ1VKOCtmV1EwR3JWLy8zNFZGeGRyOE9EQmNuWjJkblJwQUFBQUFBQUFnQ1N1blFVQUFBQUFBQURReENVbkoydjM3dDN5OS9mWGtDRkQ1T3JxNnVpU0FBQUFBQUFBMEFMVTlkcFp3bmNBQUFBQUFBQUFtcnkwdERSdDI3Wk5KcE5KUTRjT2xhZW5wNk5MQWdBQUFBQUFRRE5IK0E0QUFBQUFBQUJBcTVDWm1ha3RXN2JJWURBb05qWlcvdjcramk0SkFBQUFBQUFBelJqaE93QUFBQUFBQUFDdFJsNWVualp2M3F5OHZEejE2OWRQNGVIaGppNEpUVXhaV1psU1VsS1VtWm1wd3NKQ2xaZVhPN29rQU0yTXM3T3pQRHc4RkJBUW9FNmRPc25GeGNYUkpRRUFBQUJvSUlUdkFBQUFBQUFBQUxRcXBhV2wyclp0bTA2ZlBxMnVYYnNxSmlaR2RmdzVLVnFJN094c0hUaHdRTzNhdFZOSVNJaE1KcE9jblowZFhSYUFacWE4dkZ4NWVYbEtUMC9YcjcvK3FoNDllc2pQejgvUlpRRUFBQUJvQUlUdkFBQUFBQUFBQUxRNlpyTlorL2J0MCtIRGh4VWNIS3hCZ3diSjFkWFYwV1hCZ2JLenM1V1ltS2pvNkdqNSt2bzZ1aHdBTFVST1RvNzI3OSt2bmoxN0VzQURBQUFBV2lEQ2R3QUFBQUFBQUFCYXJWOSsrVVc3ZCsrV3lXVFMwS0ZENWVucDZlaVM0QUJsWldYYXRtMmJldmJzU2ZBT1FMM0x5Y2xSWW1LaUJnOGV6QlcwQUFBQVFBdFQxL0NkVTMwVkFnQUFBQUFBQUFDTkxUdzhYTU9HRFZOeGNiSFdyRm1qek14TVI1Y0VCMGhKU1ZHN2R1MEkzZ0ZvRUw2K3ZtclhycDFTVWxJY1hVcXJ4VmtpQUFBQWFLbzQrUTRBQUFBQUFBQkFzNWVmbjY5Tm16YnAvUG56aW9tSlVkZXVYUjFkRWhyUnRtM2IxTDE3ZC9uNCtEaTZGQUF0Vkc1dXJwS1NralJvMENCSGw5TGtuVDkvWGw1ZVh2VzY1cng1ODdSaHd3YjUrL3ZMMzk5Zk1URXh1dXV1dStwMWo5emNYRzNhdEVsdDI3YVZqNCtQZ29LQ0ZCQVFZRFhHYkRZck16TlRnWUdCZGQ0dkl5TkQ3dTd1L040RkFBRGdZSFU5K1k2enNRRUFBQUFBQUFBMGU1NmVuaG8xYXBSMjdkcWx2WHYzS2pNelV3TUdESkNibTV1alMwTWpLQ3dzbE1sa2NuUVpBRm93azhta2dvSUNSNWZSNlBidDI2ZDMzbmxIL2ZyMVU3OSsvZFNyVnkrNXVycmFqUHY0NDQrVmxKU2s1T1JrWldWbDZmbm5uNi9Yb0dKOGZMenk4L09WbjUrdmxKUVVEUjA2dEZickxGcTBTQVVGQlFvSUNGQndjTENHREJsaTZkdTllN2RlZSswMXkvUGt5Wk0xZmZwMHkzTkZSWVhtelp1bjlldlhhOWFzV1JvMmJGanQzNUNreHg1N1RHbHBhVElhamVyVHA0K2VmLzc1T3EwSEFBQUF4eUI4QndBQUFBQUFBS0JGY0hWMTFUWFhYS09qUjQ5cTc5NjlXcjE2dGE2NTVocjUrZms1dWpRMHNQTHljams3T3p1NkRBQXRtTE96czhyTHl4MWRScVBidEdtVGpodzVvaU5Iam1qSmtpVmF0R2lSUWtKQ2JNYmw1T1JveDQ0ZGx1ZFBQLzIwMnVHN2lvb0szWGZmZlpYMm04MW1uVHAxeXFwdDZkS2wrdkxMTDZ0Yzk5VlhYN1U2VmE2a3BFUkxseTVWU1VtSkpLbGZ2MzVXNGJ1REJ3OWF6ZS9SbzRkVkRTKzg4SUkyYk5nZ1NYcnV1ZWQwNTUxM2F0cTBhYXJOUVNrblRweFFXbHFhSkttNHVGaVJrWkUxWGdNQUFBQk5BK0U3QUFBQUFBQUFBQzFLbHk1ZDFLNWRPMjNkdWxWeGNYR0tpWWxSVkZTVW84c0NBS0RaMmJKbGkrVjFaR1NrZ29LQzdJWVFKMHlZb08rKyswNW1zMW5TaFNCYlltS2l1blhyWm5kZEp5Y25TMmpOYkRZck5UVzFSblZkSHNhejUvSTZFeElTTE1FN1NlclRwNDlWZjFYaE80UEJvTDU5KzJyanhvMlc5N2g0OFdLZFBuMWFzMmJOc25zYVlGWFdyVnRuOVR4MjdOZ2F6UWNBQUVEVFFmZ09BQUFBQUFBQVFJdmo2K3VyTVdQR2FOZXVYWXFQajdkY1ExdlRQeHdIQUtDMVNrNU9Wa1pHaHVWNStQRGh1djc2NjZzOS82R0hIcXEwNzg5Ly9yTnV2ZlhXT3RWWFU1Y0dDU1dwZi8vK2x0Y0ZCUVU2ZlBpdzVUazRPRmkrdnI1VzQyKzg4VVo1ZUhqb1AvLzVqeW9xS2lSSlI0NGNVVjVlbnMzWU1XUEcxS2kyZSs2NXAwYmpKZW4yMjIrdjhzUkFBQUFBTkE3Q2R3QUFBQUFBQUFCYXBNcXVvYjM4RDhnQkFJQ3R1TGc0eTJ1RHdhQlJvMFpwNGNLRkRiNXZiWU41YTlldTFlelpzeXZ0MzdwMXErVzF1N3U3aW9xS3RILy9ma2tYUW5RWEEzV1NGQlFVWk9tN1ZGQlFrQ1pNbUtBdnYveFM3dTd1dXVlZWU1U1dsbWE1UWpZcUtrcEdvN0hHdFFNQUFLRDVlSkdWNVFBQUlBQkpSRUZVSW53SEFBQUFBQUFBb0VXNzlCcmFkZXZXS1NZbVJsMjZkTEZjZHdjQUFLeVp6V2FycTFGNzllcWxvS0NnUnRtN29LQkEyZG5aTlo2WG41OWZaWDltWnFibGRWRlJrUjU1NUpGS3g4Ykh4eXMrUHI3SzlZcUtpdlQ4ODg5YnRTMWN1RkJoWVdIVnFCWUFBQUF0QmVFN0FBQUFBQUFBQUMzZTVkZlFwcVdsYWNDQUFmTDA5SFIwYVFBQU5Ebjc5Ky9YbVRObkxNOGpSb3lRSksxZXZickI5MTYwYUpFV0xWclU0UHMwcEtsVHA5cHQzN2x6cDVLU2tpelAxMTU3cllLRGcydTFSM1IwZEszbUFRQUFvSDRSdmdNQUFBQUFBQURRS2x5OGhqWWxKVVY3OXV6UnFsV3JGQk1UbzhqSVNFZVhCZ0JBay9MOTk5OWJQWnRNSnN2cjZkT242L2p4NDdWZXV6RUNmSTUyOTkxMzI3UmxaR1RvaXkrK3NEeEhSVVhwNzMvL3V3d0dnOGFNR1dOcEh6RmloSjU0NG9sR3FSTUFBQUIxUi9nT0FBQUFBQUFBUUt2U3FWTW5CUVlHYXVmT25kcTllN2ZTMHRMVXYzOS90V25UeHRHbEFRRGdjTG01dWRxd1lZUEQ5ci8zM250MTAwMDMxWGplK3ZYcjlkcHJyMVhhWDFub2IrN2N1VnE1Y3FYbCtmSEhIOWVvVWFOcXZIOVZLaW9xTkdmT0hCVVVGRWlTWEZ4YzlQREREOHRnTU5UclBnQUFBR2g4aE84QUFBQUFBQUFBdERvZUhoNGFObXlZa3BPVHRYZnZYcTFhdFVwOSt2UlI1ODZkSFYwYUFBQTJ6R2F6VHAwNnBmVDBkSldVbEZSclRsaFltTUxDd21xODF3OC8vS0RTMHRKSys5dTNiNi95OHZJYXIxdGRoWVdGeXNuSnFmRzgvUHo4R3MvSnpNelVtalZyTE05QlFVRWFQbng0amRlNWtuZmVlVWNKQ1FtVzU3dnZ2bHRSVVZIMXZnOEFBQUFhSCtFN0FBQUFBQUFBQUsxV1JFU0Vnb0tDdEhQblR1M2N1Vk1uVDU1VS8vNzk1ZTd1N3VqU0FBQ1FkQ0VndG1MRkNtVm1adFo0YmszRGQ0V0ZoVlpYbzlyejNIUFAxYmlPbWxpOGVMRVdMMTdjb0h0Y3RHVEpFcFdWbFZtZU16SXlkUDMxMTlkb2pULzg0USs2NDQ0N0t1MWZzV0tGdnZycUs2dTJoUXNYYXVIQ2hYYkgvL1RUVC9ycHA1OHFYVy84K1BHYU1XTkdqV29FQUFCQXd5RjhCd0FBQUFBQUFLQlY4L1QwMVBEaHczWDA2RkVsSkNUb3h4OS9WSjgrZmRTcFV5ZEhsd1lBYU9YMjdkdW50V3ZYeXQvZlh6ZmRkSk1DQXdQbDQrUFRZTmVWZnZQTk44ck56YTF5ekpOUFBxbTB0TFJhNzFGWjZLeXhwYWFtNnZ2dnYyL1FQVFpzMkZEbFZiZ0FBQUJvL2dqZkFRQUFBQUFBQUdqMURBYURvcUtpMUw1OWUrM2N1Vk03ZHV4UWNuS3krdlhySng4ZkgwZVhCd0JvaFRJek03VjI3VnJGeE1Sb3hJZ1JjbloyYnZBOWp4NDllc1V4cDArZlZtcHFhb1BWOE9jLy8xbTMzbnByamVldFhidFdzMmZQcnRaWXM5bXNWMTk5MWVyVXU5cXFMQWk1ZGV0V3ZmVFNTNnFvcUtqekhnQUFBR2k2Q044QkFBQUFBQUFBd1AvajVlV2xrU05IS2prNVdmdjM3OWZxMWFzVkZSV2xIajE2eU5YVjFkSGxBUUJhQ2JQWnJCVXJWc2pmMzcvUmduZVNGQlVWcGZYcjE4dGdNTWhzTmpmS25wZGJ2SGl4dnZ2dXV4clB5OC9Qci9iWUZTdFdLQ0Vod1c3ZkF3ODhVT25Wczl1M2I5Y0xMN3hnZVRZYWpSbzJiSmpOdUZXclZtbmV2SGtxTHkrM3U4NlNKVXVzbm0rLy9YYkw2OWpZV00yY09iUFNmZ0FBQURRdGhPOEFBQUFBQUFBQTRCSUdnMEdSa1pFS0RRMVZRa0tDRGg4K3JCTW5UcWgzNzk3cTJMR2pvOHNEQUxRQ3AwNmRVbVptcG02NjZhWkdDOTVKRjhKM2tqUnUzTGhLQTNEdnZmZGVnOVp3OXV4Wm5UMTd0c0hXVDA1TzFsdHZ2V1hWZG1uWThQMzMzMWZ2M3IwVkVSRmhOZWJvMGFNMlY4aE9telpOd2NIQlZtMEhEaHpReXkrL1hPbjZrdVRuNTFkcGZXNXVibFgyQXdBQW9Ha2hmQWNBQUFBQUFBQUFkaGlOUnZYdjMxL2g0ZUhhczJlUHRtL2ZybDkrK1VWOSsvYVZ0N2UzbzhzREFMUmc2ZW5wa3FUQXdNQkczYmR6NTg0S0RnN1c5T25US3czZmpSa3pwazU3ckY2OXVrN3o2K0xjdVhONjZxbW5WRnhjYkducjM3Ky9CZzRjYUFua2xaU1U2T21ubjlZcnI3eWlvS0FnU1ZKU1VwS2VlT0lKcTlQMWhnd1pZdmQ2M0lpSUNCbU5Sc3NlZmZ2MmxaZVhselpzMk5DUWJ3MEFBQUFPUXZnT0FBQUFBQUFBQUtyUXJsMDdqUjQ5V3NuSnlVcElTTkNxVmF2VXRXdFg5ZWpSUXk0dS9JZ1ZBRkQvU2twS0pFaytQajZOdXErZm41K2VlZVladFduVHB0SDJMQzh2MTZwVnEyUXdHS29jdDNMbFNyMzExbHNxTEN6VWxDbFQ5UHZmLzk3dXVEMTc5dWp3NGNNMnA4Y1ZGeGZyMldlZlZVWkdocVhOWkRMcDBVY2ZsYisvdnhJU0VyUng0MFpKMHVuVHB6Vno1a3pObmozYmN1TGRwWUc5cUtnby9mM3ZmN2Riczd1N3V3WU9IS2lOR3plcVo4K2VldmJaWjIxT3pBTUFBRURMd1UrR0FBQUFBQUFBQU9BS0xyK0s5dENoUXpweDRvUjY5T2loOFBEd0t3WUdBQUNvRFVmOC9uTDVkYXNON2JQUFB0T2FOV3MwYXRRb2pSNDlXcDA2ZGRMMDZkTXQvWU1IRDlhVUtWTzBlUEZpRlJZV1NwSSsvZlJUZGUvZVhRTUhEclNNTzM3OHVGNTc3VFVsSmliS1lEQ29kKy9lNnRhdG02UUx3YnNubjN4U2UvZnV0ZHI3b1ljZWtyKy92eVRwYjMvN216SXpNNVdVbENSSit2WFhYL1hnZ3c5YWdwQVhkZTdjV1MrOTlGS1ZBY1ZCZ3dZcEx5OVB6ejc3ck56ZDNldnc2Y2pxdWxvQUFBQTBQWVR2QUFBQUFBQUFBS0NhTHIyS05qNCtYai8vL0xNT0h6NnM2T2hvZGVqUWdSQWVBS0JWR1RseXBGVlF6cDczM250UGNYRnhsZmJIeGNVcEl5TkRpeGN2MXZidDJ6Vi8vbndkUDM3YzBoOFpHU21qMGFnbm5uaENNMmZPVkZsWm1jeG1zMmJQbnEzNTgrZXJvS0JBblRwMWtyZTN0NUtUa3lWZENLeTkrZWFiZXVPTk55UkpUejMxbFBiczJXTzE3MjIzM2FiaHc0ZGJudHUwYWFNWFgzeFJqejc2cUg3NTVSZEpzZ25lOWVyVlM4OCsrNnhNSmxPVjcvazN2L21OUm8wYUpWZFgxeXJIVlVkcWFxclZNLyt1QVFBQTBMUTRPYm9BQUFBQUFBQUFBR2h1TGw1Rkd4c2JLNFBCb0sxYnQycnQyclZXVjlrQkFORFN1YnU3S3lBZ29NcXZxazUrTzNUb2tOTFQweTNQNDhhTnEzUnMxNjVkZGM4OTkwaTZFRUM3NmFhYjVPM3RyVC8vK2MrYU0yZU95c3ZMTlhueVpNdjRwS1FrclYyN1ZnYURRWm1abVZaclhYMzExYnJ2dnZ1czJrNmRPcVVsUzVZb096dTcwaHJ5OHZLMGR1M2FLc2RJRjRKOGRRbmVwYWVuYS9ueTVWcStmTGxlZlBGRnE3N0d2b29ZQUFBQVZlUGtPd0FBQUFBQUFBQ29wUTRkT2lna0pFUXBLU2xLVEV6VWhnMGJGQmdZcUY2OWVzblB6OC9SNVFFQTBLUXRYNzdjOHRyRHcwUFhYbnV0elpoTHIxMmROR21TRGg4K3JKdHZ2bGt4TVRGS1NFaFFhV21wMXF4Wm8vWHIxMnZXckZueTgvT3poT01XTGx5b1ljT0dhZENnUVpZVDVLNjY2aW85L2ZUVGNuWjJWa0ZCZ1hiczJLRWZmL3hSUC8vODh4V3ZlUDNsbDEvMDMvLytWMisrK2FhNmRPbWkzcjE3cTJmUG5vcUtpbEpnWUdDOW5VcFhYbDZ1Ly9OLy9vL2R2c2ErRmhnQUFBQlZJM3dIQUFBQUFBQUFBSFZnTUJqVXVYTm5kZXpZVWNlT0hkUEJnd2UxZHUxYWRlalFRZEhSMGZMMjluWjBpUUFBTklnVksxWm94WW9WdFpxYm5aMnRkZXZXV1o1SGp4NnRObTNhU0pLY25KeFVVVkVoU1VwTVRGUkdSb2FDZ29MazVPU2tKNTk4VW1heldTZFBudFRDaFFzdDgwdExTeFVaR2FsSmt5WnAvdno1a3FUTXpFeXRYTGxTdlh2MzFySmx5eFFSRWFGLy9ldGYyckJoZ3padDJxU2ZmLzVacGFXbGR1dHpkbmJXMkxGamxaS1NvZ01IRGxqMW1jMW1IVGx5UkVlT0hOR3laY3NrU2Y3Ky9scXdZSUhsUGRSRmFHaW9qRWFqaW91THJkb2pJaUowelRYWDFIbDlBQUFBMUIvQ2R3QUFBQUFBQUFCUUQ1eWNuQlFWRmFYdzhIQWRQbnpZY3BWZVdGaVl1blhyeGpWeEFBQmNZc09HRFNvcks3TThqeDgvM3ZJNk9EaFlhV2xwa3FTTWpBeE5tVEpGTGk0dWxwUGx5c3ZMTGVHOGkvcjI3YXVPSFRzcUlDQkFuMzMybWR6YzNEUmx5aFRkY01NTktpd3NWSzlldmZUc3M4OUtraFlzV0tDY25CeTdkVGs3TzJ2RWlCR2FNbVdLUWtOREpVbHhjWEg2OU5OUGxaS1NVdW43bVRoeFlyMEU3NlFMd2Y2T0hUc3FPVGxaN3U3dTh2UHpVLy8rL1RWMTZsUTVPVG5WeXg0QUFBQ29INFR2QUFBQUFBQUFBS0FldWJpNHFFZVBIb3FNakZSU1VwS09IVHVtRXlkT3FIMzc5cnJxcXFzVUdCam82QklCQUhDNENSTW1xSFBuemxxeVpJbkt5c29VSGg1dTZidisrdXUxWU1FQ3EvR1hCdlV1NStycXFqLzk2VStTTGx4Zisvenp6eXN5TWxKR28xR1NaREtaOVBMTEw4dloyVm1TZFAvOTkrdWxsMTZ5V3NQSHgwZGp4b3pSTGJmY1l2Tjc5Y2lSSXpWaXhBanQzTGxUUC96d2czYnMyR0YxWWw1WVdKZ21USmhRYVgxOSsvYVZoNGRIVlIrSGpiZmVlcXRHNHdFQUFPQVloTzhBQUFBQUFBQUFvQUVZalViMTd0MWIzYnQzMTdGangzVGt5Qkd0WDc5ZXZyNit1dXFxcXhRYUdtbzV3UWNBZ09abzVNaVJtajU5ZXBWajNudnZQY1hGeGRudDY5T25qL3IwNmFPU2toS3I5c21USjh0b05HckZpaFU2ZGVxVWlvcUtiT1lhREFiNSt2cXFXN2R1dXV1dXV4UVpHV25wNjlHamg4MzRpOEU3U1JvMWFwUysrZVliSFR0MlRQMzc5OWVvVWFNVUd4c3JGNWZLLytqVVlEQm80TUNCR2pod29QTHo4N1YxNjFidDJyVkxlL2JzMFIvLytNY3E1MTUzM1hXNjdycnJLdTBIQUFCQTgyVXdtODFtUnhjQkFBQUFBQUFBQUMxZGVYbTVVbEpTZE9qUUllWGw1Y25UMDFOZHUzWlZlSGk0VlNBQU5iZG16UnBkZSsyMTliNXVTVW1KM056YzZuMWROQytscGFYS3pzNVdVRkJRcmVablpHVFl0RGs1T1NrZ0lLQ3VwZFZhUmtaR3JkOVBhOVpRLzZ5eFo4dVdMZHE2ZGFzZWZmVFJSdG5Qbmt2LzN2WHg4Wkc3dTd0TnU0ZUhoN3k5dmF0YzU5eTVjeW9zTExROE41Vy85N0t6czlXbVRSdkwrM0trUzArNWk0cUswcGd4WXh4WURRQUFRT3RpcU9QL0djbkpkd0FBQUFBQUFBRFFDSnlkblJVUkVhSHc4SENscDZmcjBLRkQyck5uanhJVEU5V2xTeGQxNmRMRmNqMGVIT3ZzMmJONjY2MjNkT3JVS2IzNjZxdFZubWJVVkczZnZ0M3VsWVV2di94eXBWY2YxMlpPUzFWUlVhRTllL1lvTGk1T216WnRrcWVucHhZdVhGaXJYNk5UcGt5eGFmUDE5ZFhTcFV2cm85UnFNNXZOMnI1OXUvNzN2LzhwSVNGQnI3MzJtdDNUd1lDTEtndkoxVFE4NSszdGZjV0FuaVA0K2ZrNXVnU0xCeDU0d05FbEFBQUFvSmFhMzA4TUFBQUFBQUFBQUtBWk14Z002dENoZ3pwMDZLQ3NyQ3dkT25SSUJ3NGNVRkpTa2tKQ1FoUWVIcTZnb0NDdXBIV1FWYXRXNloxMzN0SDU4K2NsU1FzWEx0UWYvL2hIQjFkVmN3VUZCVXBQVDdkcEx5c3JxOWM1VmNuUHoxZGVYbDZ0NWpha3FvSkRCUVVGV3JCZ2dUWnMyS0N6Wjg5YTJ2UHo4N1ZzMlRMOTduZS9hNHdTNjFWcGFhbFdyMTZ0WmN1V0tUVTExZEkrYjk0OHZmUE9PODB5WEFvQUFBQUFUUVgvUlFVQUFBQUFBQUFBRHVMdjd5OS9mMytkUDM5ZXljbkpPbjc4dUU2ZVBLazJiZG9vUER4YzRlSGg4dkR3Y0hTWnJVSjJkcmJtekptajNidDNXN1V2VzdaTWZmdjIxWUFCQSt6T216Qmhndkx6OHh1a3B0V3JWMXM5VjFSVTZOQ2hROVdhYXk5RUowbEhqeDVWYm01dXZjMjVYRlJVbENYTTlmWFhYK3ZERHorczFyekdkUG5uZWlrUER3OGRQSGpRS25oMzBaSWxTelJ1M0RpMWJkdTJJY3VyZHkrKytLSTJiZHBrMDU2U2txTFBQdnRNZDk5OWQ3M3QxWlN2eXZ6a2swK2F6SFduQUFBQUFGb093bmNBQUFBQUFBQUE0R0JlWGw3cTNidTNldlhxcGJTME5DVW5KeXN4TVZFSERoeFErL2J0RlJFUm9lRGdZRTdEYTBBbWswazVPVGsyN1dheldYUG16Tkc3Nzc3cjhDc0tDd29LOU5lLy9yVk9henozM0hNTk9tZkpraVVPLzV6cXdtQXc2TzY3NzlhVFR6NXAwMWRZV0toUFB2bEVmL25MWHh4UVdlMzkvdmUvMTdadDIreWVZTGhreVJKZGQ5MTFoTklBQUFBQW9KYWNIRjBBQUFBQUFBQUFBT0FDSnljbmhZV0ZhZmp3NGZydGIzK3JidDI2S1NjblI1czNiOWIzMzMrdi9mdjNOOGxyUEZzQ056YzNQZm5razNKM2Q3ZnB5ODNOMWR5NWN4MVFGUnhoOE9EQmlvaUlzTnYzL2ZmZkt5TWpvNUVycXB2T25UdHIwcVJKZHZ0S1NrcjA3cnZ2Tm5KRkFBQUFBTkJ5RUw0REFBQUFBQUFBZ0NiSTA5TlQwZEhSdXZIR0d6Vmt5QkQ1K3ZvcUtTbEpLMWFzMEpvMWE1U1VsS1R6NTg4N3Vzd1dKU3dzVERObXpMRGJ0MlBIRHExWXNhS1JLNEtqM0g3NzdYYmJ5OHJLOVBubm56ZHlOWFYzMTExM1ZYb2k0Y2FORzVXU2t0TElGUUVBQUFCQXk4QzFzd0FBQUFBQUFBRFFoQmtNQm9XRWhDZ2tKRVNGaFlVNmNlS0UwdExTbEpDUW9JU0VCUG40K0NnME5GU2hvYUh5OXZaMmRMbk4zdGl4WTdWNzkyNnRYYnZXcHUrZGQ5NVJ2Mzc5dUtLekZSZytmTGdXTEZpZ00yZk9TTHB3TXVLZ1FZTTBhdFFvRFJvMHFNN3JsNWVYNi9EaHcxY2NGeElTSXBQSlZPZjkzTjNkTlhYcVZMMysrdXVXTmhjWEY0MGVQVnEzMzM2N3dzTEM2cnlIcERyOU02aXdzRkNscGFWMiswd21rNXljNm5hZVJGM25Bd0FBQUlBOWhPOEFBQUFBQUFBQW9Kbnc4UERRVlZkZHBhdXV1a3FGaFlVNmVmS2tUcDQ4cWNURVJDVW1Kc3JiMjlzU3hQUHg4WEYwdWMzV1gvN3lGKzNaczBmWjJkbFc3UVVGQmZyZ2d3LzBqMy84dzlMMjJHT1BWUm9ZcW04bWswbXJWNit1MXRpNHVEaTkrT0tMTnUyTEZpMVNTRWhJdmMycGplcStoN3I2NktPUDlQSEhIMWM1WnN5WU1kVmFxNlNrUkJzM2J0VEdqUnNySGZQcXE2OHFPanE2V3V1ZE8zZE9Eejc0NEJYSC9mT2YvOVRJa1NNdHovSHg4YlUrcGE2aW9rSnVibTRxS1NtUmw1ZVh4bzBiSjM5L2YrM2V2VnU3ZCsrdTFabzMzM3l6MWZNWFgzeFJxM1VrNlU5LytwT1NrNU50MmtOQ1F2VEJCeDhRbmdNQUFBRFFKQkcrQXdBQUFBQUFBSUJteU1QRFExRlJVWXFLaWxKUlVaSFMwdEowOHVSSkhUeDRVQWNPSEpESlpGSndjTENDZ29JVUVCQWdGeGQrSEZ4ZEpwTkpNMmZPMU5OUFAyM1Zmc01OTitqKysrKzNhcnZtbW1zYXM3UVdaLy8rL2VyUm80ZmRZTlcyYmR2azd1NnVQbjM2U0pMTVpyT09Ieit1OFBCd203RW5UcHpRTjk5OG81dHV1a21kTzNkdTZMSWRadDI2ZGZWeS9mSDU4K2ZyNWZyY3k4TjN0WFhvMENHN3dUdnB3cFc1Qk84QUFBQUFORlg4dEFVQUFBQUFBQUFBbWpsM2QzZEZSa1lxTWpKU3hjWEZTazlQMThtVEozWHMyREVkT1hKRUJvTkI3ZHExVTJCZ29JS0NndVRuNTBlWTVRcGlZMk0xY3VSSXhjWEZ5ZC9mWDQ4ODhvZ0dEQmpnNkxJa3FWcW5sUG40K0dqT25EazI3YWRQbjlicDA2ZnJiYzZsK3ZYcmQ4VXhGeDA0Y0VBZmZ2aWg5dXpabzMvODR4OGFQWHEwelpnUFB2aEF5Y25KNnRLbGl3WVBIcXgxNjlZcE96dGJuMzc2cWMzMXBpdFhydFR5NWN1MWZQbHl4Y1RFNk9hYmIxWjVlWG0xNjRGamZmMzExM2JiUTBKQ2RPMjExelp5TlFBQUFBQlFmWVR2QUFBQUFBQUFBS0FGTVJxTkNnOFBWM2g0dU1yTHkvWHJyNzhxSXlORFo4NmNzWnlLNStMaUluOS9md1VGQlNrd01GQStQajR5R0F5T0xyM0plZkRCQitYbDVhVnAwNmJKWkRJNXVoeUx4eDU3ek5FbDJGWGQ2MlNmZU9JSjdkaXh3L0w4NmFlZmF0U29VVlovRHg0K2ZOaHlFdHJSbzBkMTlPaFJTOS9YWDMrdHUrKysyL0pjVVZHaHRXdlhXcDczN2R1bmZmdjJLU1ltcHRidkJZMG5PenRiUC8zMGs5MiszLy8rOTNKMmRtN2NnZ0FBQUFDZ0JnamZBUUFBQUFBQUFFQUw1ZXpzck1EQVFBVUdCa3FTU2twS2xKbVphUW5qN2QyN1Y5S0Z3RjY3ZHUzazUrY25YMTlmK2ZyNnltZzBPckwwSnNISHgwY3pac3h3ZEJrdHpxVkJPa2xLVFUzVlR6LzlwSkVqUjFyYXFycGE5WnR2dnRIa3laUGw3dTR1U2RxeFk0ZXlzN090eGdRRkJTa21Ka2I3OXUycng4cFJFeSs4OEVLbG9icnFldW1sbC9UU1N5L1ZhdTZJRVNQMHhCTlAxR2wvQUFBQUFMZ1N3bmNBQUFBQUFBQUEwRXE0dWJtcFE0Y082dENoZ3lTcG9LQkFaODZjMFprelovVHJyNzhxUFQzZE1yWk5temFXSU43RlVKNmJtNXVqU205UzdyenpUbVZsWlRYYWZ0VTlVYTY1bURScGt1YlBuMi9WOXVtbm4yckVpQkV5R0F3cUtpcFNYRnhjcGZQUG5UdW5IMzc0UWJmZWVxc2srMEc5MGFOSFYrczB4MW16WnRXdytzcUZob1pXZTZ5M3Q3Zm16cDE3eFhFQkFRRjFLUWtBQUFBQTBNQUkzd0VBQUFBQUFBQkFLOVdtVFJ0MTd0eFpuVHQzbGlTVmxwWXFKeWZIOHBXZG5hMjB0RFRMZUU5UFQvbjYrcXB0MjdZeW1VeVdMMWRYVndlOWcvcGhOcHRWVVZGeHhYRmNmMWsvYnJycEpuMysrZWZLemMyMXRLV2twR2pEaGcwYVBueTRWcTllcmZ6OC9DclhXTFpzbWNhUEg2K2NuQnh0MjdiTnBuL01tREZhdDI3ZEZXc1pPM1pzaldyLzRJTVA1T3JxcXE1ZHU2cHIxNjVxMjdadGplWmY1T3pzYlBsMVZ4T1BQUEtJSG5ua2tSclB5OHpNMUYxMzNXVzNiOW15WmZMeDhhbnhtZ0FBQUFBQXduY0FBQUFBQUFBQWdQL0gxZFhWNnBwYTZjSlZ0WmNHOG5KeWNuVHk1RW1yZVVhalVTYVRTVjVlWGxhaHZPWVN6RnU1Y3FYbXpadDN4WEZOOVFTNnNMQXdMVnk0c0ZIM25ENTl1bzRmUDE2cnVVYWpVYmZkZHBzV0xGaGcxZjdKSjU5bzJMQmgrdnJycjIzbUdBd0dtYzFteTNObVpxYldyVnVuOVBSMG0rQms5KzdkYTNRS1hYNSt2bzRjT1dMNU9uejRzQjU1NUJIRnhNVFlqUDNoaHg5MDl1eFp5M05BUUlDNmR1MnFQL3poRHdvTEM2djJuZ0FBQUFDQWxvSHdIUUFBQUFBQUFBQ2dVbTV1YmdvS0NsSlFVSkNscmF5c1RIbDVlVFpmR1JrWk5vRXNvOUVvRHc4UEdZMUdHWTFHdWJ1N1cxNWYvdXppd28rc1c0dng0OGRyeVpJbHlzdkxzN1FkUDM1Y2I3enhoazZjT0dFMTFtQXdhTnEwYVRZQnc4dm5YMVNUMCt6T256K3ZpUk1uV2dYN0pHbmZ2bjAyNGJ1OHZEeXI0SjEwSVFTWW1abXB2LzcxcjlYZXM3WHo5dmF1OXpYUG5UdFg3MnZhYy9Ub1VlM2R1N2RSOWdJQUFBRFFQUENUREFBQUFBQUFBQUJBamJpNHVLaHQyN1oycjl3c0t5dFRmbjYrSlpCMy92eDVGUlVWcWJpNFdIbDVlU29xS2xKNWVibmRkWjJkblMwaFBHZG5aems1T2NuSnljbnU2MHZiSUtXbXB1cmVlKzl0bEwzZWUrKzlPcS9ScGswYjNYcnJyZnJvbzQrczJyLzc3anVic1lNR0RkTGt5WlAxN2JmZktqTXowOUorZVVoUGt0emQzVFZ5NU1ocTErSGw1YVgyN2R2cjFLbFRWdTM3OSsrM0dadWFtbXAzalpDUUVQbjUrVlY3ejlidWl5KytxUGMxeDR3WlUrOXIydVBqNHlOZlg5OUcyZXZ5RTBZQkFBQUFORTJFN3dBQUFBQUFBQUFBOWNiRnhVVStQajd5OGZHcGRFeFpXWm1LaTR2dGZoVVZGYW1zckV3VkZSV3FxS2hRZVhtNVNrcEtMSzh2YmIvNFYzc2h3SWIwOE1NUHE2aW95S2E5dkx4Y3I3NzZxZ29MQzIzNklpTWpkZGRkZDlsZEx6OC9YNTZlbnZWZVoxTTNZY0lFTFYyNjFPNW5lYW1iYjc1WnpzN091dm5tbS9YKysrOVhPZmJhYTYrdDhXZlpyVnMzbS9EZGdRTUhaRGFiWlRBWUxHMlZoZS9zWFUrTGxpa2dJRURYWG50dG8reTFaY3NXYmQyNnRWSDJBZ0FBQUZCN2hPOEFBQUFBQUFBQUFJM0t4Y1ZGTGk0dTlSWTRXN05tVGIyc1UxMERCdzYwMi83bGwxL2FEZDRaREFiTm5EbFQzYnQzdDJvdkt5dlQ1NTkvcnFWTGwycnUzTG1LaW9wcWtIcWJLaTh2TDkxd3d3MzY2cXV2S2gwVEdocXFxNisrV3BJMGJ0dzRmZkxKSjFXRzlXNisrZVlhMTlHOWUzZkZ4Y1ZadFJVV0Z1cVhYMzVSUkVTRXBhMnk4RjJ2WHIwa3llWVV2Nm9VRmhaV09iNXYzNzZXZFZ1YjZkT24yN1IxN2RwVnMyYk5ja0ExQUFBQUFGQTF3bmNBQUFBQUFBQUFnRll0T2pwYWp6enlpT1g1KysrLzE2RkRoMnEweHJsejUvVHh4eC9iN2J2dXV1dHNnbmZ4OGZGNjQ0MDNMSUd1VjE1NVJXKysrYVpjWEs3OFkvdGx5NVpaUFRzN095c25KOGZ1Mk5qWTJPcVVYNmt0VzdiWWJYLzExVmNydlQ2NEppWk5tcVJ2di8xV1pXVmxkdnNuVHB4b09YM09aREpwN05peFdyNTh1ZDJ4ZmZyMFVlZk9uV3RjdytYZm00c09IanhvRmI0N2Z2eTQzWEVYVDc2cjdQdHZUMUZSVVpYam5aMmRXMlg0em13MjIvMmNHL3QwU3dBQUFBQ29Mc0ozQUFBQUFBQUFBSUJXTFN3c1RHRmhZWmJuM2J0MzF6aDhOMy8rZk9YbDVkbTBtMHdtM1hmZmZWWnRYMzc1cGQ1KysyMnJ0dVRrWkgzKytlZWFNbVhLRmZleWQ2VnZaZUc3Zi8vNzMxZGNyeXBqeG95eDIyNHltZXEwN2tVQkFRRWFOV3FVVnExYVpkUFh0bTFialIwNzFxcnQxbHR2MWJmZmZpdXoyV3d6ZnNLRUNiV3FJVEl5VWk0dUxqWUJ3S1NrSkkwYk44N3luSktTWXJmKzl1M2IxMnJmdXRpM2I1L09uajFiN2ZIbno1K3Z0Ry9idG0zeThQQ28wZjdEaGcycjBmanFLaWtwc2R2dTV1YldJUHNCQUFBQVFGMFJ2Z01BQUFBQUFBQUFvQTQyYjk1c056d21YYmhDOC9LdzNOQ2hRN1ZvMFNJVkZCUll0WC8yMldjYU9YS2tPblRvMEdDMU5rV2pSNCsyKy9tTkd6Zk9KblRWb1VNSDllclZTL3YyN2JOcTkvUHowelhYWEZPci9WMWRYZFdsU3hjbEpTVlp0Vjhhd0N3dUx0YnAwNmR0NWtaSFI5ZHF6N3BhdEdpUnpXZFFXNis4OGtxTjU2eGV2YnBlOXI3YzViOG1MbkoxZFcyUS9RQUFBQUNncmdqZkFRQUFBQUFBQUFCUVM5bloyWHIxMVZmdDlnMGVQRmkvL2UxdmJkb0RBd00xZmZwMHZmNzY2MWJ0cGFXbGV1T05OelJuenB4NnErK2hoeDZxdDdVYXl2ZmZmMiszL1pkZmZyRnB5ODNOMWVIRGgyM2F6NTQ5cXpObnp0VDZGTHJ1M2J2YmhPOVNVbEpVWEZ3c285R28xTlJVdTZmdFhieHlGdlVqS3l2TGJydTkweDRCQUFBQW9Da2dmQWNBQUFBQUFBQUFRQzBVRnhmcnFhZWVVbTV1cmsxZjI3WnQ5ZWlqajFZNmQ5eTRjVnF6Wm8wU0V4T3QybmZ2M3ExMTY5WnAxS2hSOVZMajVlczNOVWxKU2Rxd1lZUGR2cTFidHlvbEpVV2RPbld5dEgzeHhSY3FLaXF5R1Z0UlVhRXZ2dmhDRHo3NFlLM3FpSXlNdEx2bTBhTkgxYk5uVHlVbko5dWQxNnRYcjFydEIvdFNVMVB0dHZ2NitqWnlKUUFBQUFCUVBVNk9MZ0FBQUFBQUFBQUFnT2JHYkRacnpwdzVWbGVUWHVyUlJ4OVYyN1p0SzUxZlhsNnVlKzY1UndhRHdhYnZ2ZmZlc3hzd2E0bmVmZmZkU3Z2TVpyTSsvL3h6eTNOZVhwNisrZWFiU3NldlhMbFM1OCtmcjFVZEVSRVJkdHN2bnJKbjd4UStIeDhmZGV6WXNjcDFwMDZkcXRXclYxZjVoZi9QM3FtR2toUVNFdExJbFFBQUFBQkE5WER5SFFBQUFBQUFBQUFBTlZCV1ZxYlpzMmRyNDhhTmR2dmJ0bTJyN2R1MzY2ZWZmbEpoWWFFS0NncXN2dkx5OGxSU1VsTHArbGxaV1ZxOGVMR21UWnZXVUcraFNkaTJiWnNTRWhLcUhCTVhGNmQ3N3JsSFFVRkJXcnAwcVFvS0Npb2RXMVJVcEcrLy9WWjMzWFZYald2cDNMbXpuSjJkVlY1ZWJ0Vis5T2hSU2ZiRGQ5SFIwWGJEazZpOVhidDIyVzIvOVBSREFBQUFBR2hLQ044QkFBQUFBQUFBQUZBRHI3Lyt1dGF2WDE5cC85bXpaL1hkZDkvVmFZOWx5NWJwaGh0dVVQdjI3YXMxUGl3c3JGbWRvbFphV3FxMzMzNzdpdVBLeTh1MWRPbFNUWmt5UlY5OTlkVVZ4My85OWRmN1hGMXhBQUFnQUVsRVFWU2FOR21TWEYxZGExU1BxNnVyd3NMQ2RQejRjYXYycXNKM2pyeHlkdTdjdVRVYW41bVpXV2tvY2RteVpmTHg4YW1Qc3Vya3lKRWpTa2xKc1drM0dvMTJyd1VHQUFBQWdLYUFhMmNCQUFBQUFBQUFBS2lCQVFNR05QZ2VKU1VsV3Jod1lZUHY0eWlMRnk5V2VucTZUYnU5RTg1V3JseXB0OTkrMitZcTNqWnQyc2pKeWZxUE9YSnljclJtelpwYTFXVHY2dGtUSjA0b016TlQyZG5aTm4weE1URzEyZ2YyTFZ1MnpHNjduNStmM2M4ZkFBQUFBSm9DVHI0REFBQUFBQUFBQUtBR2hnMGJwcDQ5ZXlveE1iRkI5L25wcDU4MGNlSkVYWFhWVlhiN1Avcm9JMzM4OGNjTldzT1ZUSjA2VlhmZmZYZU41cVNscGVuenp6KzNhUThKQ2RGLy92TWZUWjA2MWVwYTNwS1NFc1hGeGRtTW56eDVzbzRjT2FMTm16ZGJ0Zi92Zi8vVDlkZGZYNk9hcEF2aHUzWHIxbG0xbVV3bWJkMjYxV1pzbXpadE9JMnRIaVVrSk5qOUhrdlNxVk9uTkhYcVZBMGVQRmpqeDQ5WHYzNzl1TzRYQUFBQVFKTkIrQTRBQUFBQUFBQUFnQnE2Ly83N05XUEdqQnJQTXhnTTh2RHdrSmVYbDB3bWt6dzlQV1V5bWVUaTRxSU5HelpZalRXYnpYci8vZmYxOHNzdjExZlpUY0liYjd5aDB0SlNtL1kvL3ZHUDh2UHowNmhSbzdSeTVjb3ExL0QxOWRYRWlSTjE4T0JCbS9CZGFtcnEvMjN2enFOcnZ2TS9qcjl1Y2lPeVNFaWtKbGNXU3lnUmV4RzFUQ1BFVGxTb3FhVXowNmFxV20xSGgrcUcwcUc2cUwyTG9wYXFxdEZGMFdwS3FsWGFJclpXbTFOaWFhZ1FRaGFKZTNOL2YvamxqaXNKK1VvaTFQTnhUazd2NS9QOWJOOGd4Nm5YZVgrMGRldFd3K2RxMUtpUjJyZHZyN0N3TU1lWHY3OS9rVUhCUm8wYU9hcnU1ZWZuRjZyQWg1SkxTMHZUbENsVFpMZmJpeDJUbjUrdkxWdTJhTXVXTFFvS0NsS2ZQbjNVdFd0WGVYcDZYc2VUQWdBQUFFQmhoTzhBQUFBQUFBQUFBUGgvZHJ0ZDU4NmRLL0paUmthR2ZIMTlKVWtOR2pSUVZGU1VObTNhcEtwVnE4clB6MC8rL3Y2cVZxMmFxbGF0cXFwVnE4clgxMWMrUGo3eTlmVlZsU3BWSElHNzRvSmF6ei8vdkZPVnRiWnQyeW8rUHI3c1g3S0M3ZGl4bzFCZnMyYk4xSzVkTzBsU2JHenNWY04zZ3djUFZ1WEtsZFc4ZVhPRmhJVG84T0hEVHM5WHJseXBaczJhR1RwWFJFU0VJaUlpQ3ZVbkp5Y1g2anR6NW93bVRKaWdvMGVQNnRTcFUxcTllcldodlc0Rmd3Y1BWdmZ1M2E4NDV1REJneG8vZnJ6UzB0Skt2TzdSbzBjMWQrNWNMVnEwU0YyN2RsVnNiS3crKyt5elF1TUlSQUlBQUFDNEhnamZBUUFBQUFBQUFBQWdLU3NyUzlPbVRkUDI3ZHVMZlA3a2swL3FwWmRla3ArZm42TTlac3dZbWMxbDg3L2Fodzhmcmg5KytFSDE2OWRYZkh4OGtVR3drdkR5OGlxVDgxd3VLeXVyWE5aMWNYSFJpQkVqSE8yNmRldXFjZVBHMnJOblQ1SGpMUmFMZXZiczZXajM2ZE5IczJmUGRyVE5ack9DZzRObHRWb05uZVBDaFFzNmZ2eTRVbE5UZGV6WU1jZC9kKzNhVldoc2NuS3lJNVJYOFBzQnptclZxcVZhdFdvVitlejgrZk5hdVhLbFZxeFlvZHpjM0d0YVB6czdXNnRYcjlaSEgzMmtObTNhcUgvLy9vWURsd0FBQUFCUVdvVHZBQUFBQUFBQUFBQzN2TU9IRCt1NTU1NVRhbXBxc1dOU1VsTDA0SU1QYXNTSUVlclVxWk1xVmFwVXBtZW9XYk9tNXN5Wm96cDE2cFJxblk4KytxaU1UdVNzUzVjdTViSnUvLzc5QzcxemJHeHNzZUc3Qng5ODBDbncyS1ZMRnkxWXNFQldxMVhkdW5YVG9FR0RGQkFRb1BuejUxOXgzNE1IRDJyVnFsVTZkdXlZamgwN3BwTW5UMTd4NnRQaVhDbnN1R3ZYTGkxZXZOandtbjlXS1NrcCt2TExMN1YyN2RwaUsweEtGd09aenp6empJNGVQYXIvL3ZlL3lzaklLSGFzM1c3WDFxMWJ0WFhyVnRXdlgxOERCdzVVaHc0ZHFId0hBQUFBNExvZ2ZBY0FBQUFBQUFBQXVLWDkrT09QbWpScGtyS3pzNjg2TmlNalExT25UdFhpeFl2VnRXdFhOVzdjV0xWcjE1YTN0M2VwejVHZm42K2dvQ0RsNU9USVpyUEphclhxd29VTE1wdk5xbGF0V3FuWHYxRUVCd2ZyeUpFamtpNVdzYnZ2dnZzS2pXblhycDBDQWdLVWxwWW1kM2QzNWVYbHlXNjNPMTFQVzhEVDAxTmp4b3hSdzRZTm5hclEvZnp6ejRYV2RYVjFkWHpPenM3VzU1OS9YdXIzOGZEd0tQYlo3dDI3dFh2MzdsS3RuNU9UbzVVclY1WnFqU3Y5M3Y3Z2d3L2s3dTVlcXZVSERCaFE1UGNoTFMxTisvZnYxNTQ5ZS9Uamp6ODZmdDJ2WnVUSWtlcllzYU9raStITXRXdlg2c01QUDlTSkV5ZXVPTy9YWDMvVjVNbVRGUmdZcUxpNE9IWHIxcTNNUTdJQUFBQUFjQ25DZHdBQUFBQUFBQUNBVzlxK2ZmdEtGTHk3VkdwcXFoWXVYT2hvdTdpNHlOM2RYV2F6V2E2dXJrNVZ0d3FxcWRudGR0bnRkdGxzTnVYbjV5cy9QOS94MldhekZidlhQZmZjb3djZWVNRGdXOTI0WnM2Y3FVbVRKbW5IamgxNi9QSEhpd3grdWJxNmFzQ0FBVHAxNnBUaTR1TDAyMisvYWRxMGFYcjQ0WWNsU1RhYlRaczJiVktWS2xWVXBVb1ZCUVlHS2lzclM3bTV1Y3JJeU5DR0RSdUtETDFkV3FVdUtDaW9UTjZuY3VYS1piSk9jWEp5Y3JSa3laSnlXLytERHo0bzlScTlldlhTL3YzN3RXL2ZQcDA0Y1VKSGpoelI0Y09IZGZic1dVUHJ1TGk0NlBISEgxZjM3dDBkZmU3dTd1clhyNTk2OSs2dEw3LzhVc3VYTDc5aWhVcEpPbmJzbUdiTm1xVmx5NVlwTGk1T3ZYdjNMdmRmcHorYmpSczN5dC9mWDAyYU5DbnkrY1NKRTVXWGw2Y3FWYXFvUVlNR2lvMk5MZFYrcDArZlZsWldWcG45dVN3cHE5V3FRNGNPcVc3ZHV1V3lmbnA2dXFHcnFWOTQ0UVhINThhTkc2dGZ2MzdsY1N3QUFBQ1VJY0ozQUFBQUFBQUFBSUJiV25SMHRKWXVYVnFvMzJ3MjY1NTc3dEdLRlN0a3RWcXZ1RVorZnI1eWNuTEs1WHlYVjNxN212SzZIcmFzZUh0NzY4VVhYMVJpWXFLYU4yOWU3TGhMUXljdFc3YlU0c1dMSFVFOVYxZFh2ZnZ1dXpwMjdKaWh2V3ZXck9uNDdPdnJLMjl2YjJWbVpocDhnLzl4YzNOeld2Tlc1dTd1cnNXTEYxL1QxYjJTVkwxNmRZMGJONjdZc0pmWmJGYTNidDNVcFVzWEpTUWthTm15WlZjTjRhV25wK3V0dDk3UysrKy9yMGNlZVVSUlVWSFhkTFpiemY3OSt6VnQyalRaYkRiMTZkTkg4Zkh4VGlIWm5UdDM2cHR2dm5HMFc3Um9jYzE3Mld3MmZmTEpKM3IzM1hjVkVCQ2d1WFBueXMzTnpWSDU4MXFZeldhNXVibGRjVXh1YnE0Kysrd3pyVnk1VW1mUG50V3NXYk1jMTE5YnJWYmw1K2NiM3RmVjFkV3B1dVlYWDN5aFdiTm1hY0tFQ1dyWnNtV0oxdGk4ZWJQak0xVWJBUUFBYmc2RTd3QUFBQUFBQUFBQXQ3U2dvQ0RkZnZ2dCt1V1hYeHg5WnJOWjQ4ZVBWMlJrcE1MQ3dqUjE2bFRsNXVaZTk3UDUrZm1wUVlNRzEzM2Y4bVkybXhVZEhXMW96dVVWOHBvMWEyWTRmTmVzV1RPbmRsQlFrUGJ2MzMvVmVXNXViZ29PRGxab2FLaENRME5WcTFZdGhZU0VxR2JObWs1VkRtOWw0ZUhoR2pod29GYXNXR0ZvbnNsa1V2ZnUzWFgvL2ZmTHg4Zm5xdU5kWFYwVkV4T2p6cDA3S3lFaFFVdVdMTG5xNzRQczdHeEhzQXBYZHZyMGFVMmNPTkVST1A3NDQ0KzFZOGNPUGYzMDB3b0xDNU1rTFZxMHlHbk85T25UOWZycnI1ZDRqd2tUSnFoMTY5YVNwSmRlZWtrYk4yNlVKR1ZsWlduQmdnVWFQbnk0M252dnZXdXUrTmlyVnk4OTl0aGpWeHh6NXN3WnpaOC8zeEh3bXpScGt0NTQ0dzI1dTd0cjFLaFJTazVPTnJ6djBLRkROV3pZTU5udGRrMmJOazFmZnZtbHBJdlZQdWZQbjMvVlFDQUFBQUJ1VG9UdkFBQUFBQUFBQUFDM3ZPam9hRWY0enMzTnpTa2MwcjU5ZTgyY09WTXpaODdVdm4zN3J1dTUyclp0SzVQSmRGMzN2RmswYWRKRTY5YXRLL0Y0TnpjMzllelowNm12WnMyYVR1RTdrOG1rd01CQTFhNWRXM1hxMUZIdDJyVlZ1M1p0V1N3V1FuWWxjTjk5OSttNzc3N1Q0Y09IcnpyV1pES3BYYnQyR2pKa3lEVmQrZW5pNHFJdVhib29LaXBLNjlldjE3Smx5M1R5NU1raXh3NFlNRUNob2FHRzk3Z1ZWYTVjV2MyYU5YTUV4eVRweUpFaldycDBxU1pNbUtDRWhBVDk5Tk5QVG5PdVZobjBjcGRXbGJ2NzdydTFhZE1tUjhYRVZhdFc2YTY3N3JyMkZ5aWhHalZxS0M0dVRzdVhMNWNrSFQxNlZFdVdMQ21USzc1TkpwTnExS2poYUtlbXB1cUREejdRNE1HREpVbkRody9YZ1FNSHJycE9Ra0tDRWhJU2lueTJZY09HVXA4VEFBQUFaWVB3SFFBQUFBQUFBQURnbGhjVkZhVTMzM3hUa3ZUY2M4ODVnbmNGNnRTcG85ZGZmMTM3OXUzVDVzMmI5Y3N2dnlndExVM256cDFUZG5aMnVaM3J6anZ2TExlMWIzWUZWYmhLd21ReTZaRkhIbkVLeEVoUzY5YXQ1ZVBqNHdqWjFhNWR1MUNGdmRJb3FJUjFKVGY2TmNGR3VMbTU2ZUdISDlaVFR6MVY3QmcvUHo5RlJVV3BkKy9lWlhKbHI5bHNWcTlldlJRVEU2TlBQdmxFNzczM25zNmRPK2Q0YnJGWU5HVElrRkx2YzZ2dzhQRFEyTEZqMWJ4NWM4MllNVU41ZVhteVdDeDY4c2tuZGZMa1NjMmVQYnZVZTNoN2V6cytOMmpRUUhmZmZiZFdyVm9sU2JMYjdabytmYm9pSXlOTHZjL2xGaTllN0ZSTjcrT1BQOWFhTld1VW1abXBQbjM2T01KeFpXSFlzR0hhdTNldmR1M2FKVWxhc1dLRmV2VG9vV3JWcXBYWkhnQUFBTGd4RUw0REFBQUFBQUFBQU56eXFsYXRxbGF0V3FsVHAwNXEyN1p0c2VNYU5XcWtSbzBhT2ZYWjdYYmw1T1FvTnpkWGVYbDVzbHF0dW5EaGdtdzJtNnhXcS9Mejg1V2ZueSs3M1Y3b3E0REpaQ3J5cTM3OStvYmZaZWJNbVlibmxNU29VYVBLWmQxckZSSVNJbmQzOXl0ZUIremk0cUx3OEhBTkhUcFVMVnEwS1BTOFU2ZE82dFNwVTNrZXM5VDgvUHh1cWlwWExWdTJWT3ZXcmZYOTk5ODcraXdXaTFxM2JxM0l5RWcxYjk2OFhLb0lWcXBVU1hGeGNlcldyWnVXTDErdWp6NzZTSGw1ZVJvMWFwUXFWYXBVNXZ0ZEwzYTd2VUtxWDhiRXhDZ29LRWhUcGt6UmhBa1Q1T2JtcHJGanh5b3pNMVBTeFo5WjA2ZFBkL3c4L1BlLy82MmtwQ1JKRnl1SlhockFuRHAxcXFPQ1cwUkVoQ0lpSXB6MkdqWnNtQklTRW5UbXpCbEowc21USnhVV0ZxYm5ubnZPTVdiU3BFbU96NEdCZ1U0VjZyS3lzdlRhYTY4WmZrZFBUMCtOSERsU2dZR0I4dlQwMUx4NTgrVGg0YUc1YytjV0d2dktLNi9JMWRWVmQ5MTFsNW8xYStiNE5Ta3VQT3ZpNHFJeFk4WW9QajVlMmRuWnlzbkowYUpGaS9URUUwL0kxOWUzMkJEZTZkT25IWjhyVmFva0x5OHZ3KzhGQUFDQTY0dndIUUFBQUFBQUFBQUFrc2FOR3lkUFQwL0Q4MHdta3p3OVBhOXBibW5VckZsVGQ5eHhSNkgraGcwYmxzdCtSZTExcGNwbFVWRlIxM1NkYUVtNXVMam8rZWVmVjA1T2prd21rMXhkWFdVMm0rWHU3cTdLbFN2THg4ZEgvdjcrWlZySjdrb2VmUERCUW4zaDRlRlhuWGRwcUtoQVNFaEltWnlwb2p6MDBFT3lXQ3dLRHc5WGVIaDRvWXFENWNuYjIxdng4ZkhxMjdldnRtM2JwcFl0VzE2M3ZjdFNRV0F3SXlORFZhdFdyWkF6aEllSDY2V1hYdEs4ZWZQVXVuVnJOVy9lWEFjT0hKRFZhbFZzYkt3amVKZVNrdUtvOENaSjI3WnRVMHBLaW1yVnFxWE16RXh0MjdiTjhXejQ4T0dGOXZIMDlOU3dZY00wYytaTWRlellVYU5HalpLdnIyK3g1L0wyOWxiSGpoMGQ3ZlQwOUd0K3gram9hUDMrKysrNi8vNzdaYlBaSkVuMTY5ZFhkSFMwWTB4Q1FvSSsvL3h6U2RMYXRXdjE2S09QcWsrZlBsZGQrN2JiYnRQOTk5K3ZPWFBtS0NvcVNnTUdESkFrVFpzMnJkZzVsNGI1T25Ub2NNVXFrZ0FBQUxneEVMNERBQUFBQUFBQUFFQzY3dUc1MG9xT2puWUtpSlMzS1ZPbUdCcHZzVmhrc1ZqSzZUUVhYWDQ5Y0VVcUNOWVlWUjdYYTFhMDRPQmdqUnc1c2tMUGNOdHR0NmwzNzk0VmVvYlNLUGl6YytMRWlRb0ozMW10VnExYXRVcExsaXhSYm02dVRwdzRvVGZmZkZNeE1URmF1WEtsNHVQakpVbVptWmw2OGNVWG5TcDVabVptYXV6WXNYcjIyV2ZWdUhGakxWKytYSnMzYjlheFk4ZlVvRUdESXZmcjBhT0hhdFNvVVNGL3BtdldyS21CQXdkcStmTGxraTVXRDIzYXRLbXFWNit1UC83NFE3Tm16WEtNdmUrKyswb1V2Q3ZRdTNkdnRXblR4aEZBN2RxMWE0bm5mdlhWVjlxNGNXT3h6OWVzV1NNM043Y1Nyd2NBQUlEeVFmZ09BQUFBQUFBQUFBQUF1SUVFQmdZcUlDQkEyN1p0VTkyNmRlWHE2bnJkOXQ2OGViUG16NSt2MU5SVVI5K0JBd2UwWThjT3RXalJRcU5IajVZa0pTVWxhZnIwNlU3anpHYXpyRmFyMHRQVE5YcjBhSFh0MmxWeGNYSEZYczlhd05YVnRjTEN0UEh4OGJKYXJZNTJYbDZleG8wYkowazZjK2FNc3JLeUpGMnN0cG1ZbUtqRXhFUzkvZmJiSlZyYlpESTVWWDdNejg4djhia3V2NTY4cU9jQUFBQ29lSVR2QUFBQUFBQUFBQUFBZ0J1SXlXUlM5KzdkdFhUcFVtM2N1RkZSVVZIWEpZRDNuLy84cDhocWEzLzV5MS9rN3U2dTFOUlViZCsrWFFrSkNkcTNiNS9UbUhidDJtblFvRUY2OHNrbmxadWJLN3ZkcnZYcjEydjkrdldxVTZlT1dyVnFwWkNRRUlXRWhLaEJnd2JhdG0yYmpoOC9YbWl2dm4zN2x1b2RYRnhjREkxUFNVbHhhbHV0MWtKOTBzWGdYRkg5bHhzOWVyUjI3OTVkcUgvRGhnMkd6blUxSnBPcFROY0RBQURBdFNGOEJ3QUFBQUFBQUFBQUFOeGdBZ0lDRkIwZHJZU0VCS1dtcGpxdUwvWDE5UzIzNEZWWVdKaFQrTTdWMVZWeGNYR0tpSWpRczg4K3E4ek16Q0xuUlVaR2F1ellzZkx3OE5ERWlSTTFaY29VWldSa09KNGZPSEJBQnc0Y2tDUzFhZE5Ha3lkUDFxZWZmcXB0MjdZVldzdG8rTzd5Q25DbCtkNVlMQlpWcWxTcFVQK0ZDeGYwKysrL1gvTzZCUW9DZUQvLy9MTWVlK3d4TlczYVZKMDZkVkxIamgzbDVlWGxHUGZ0dDk4NlBnY0dCcXBPblRyS3lzcFMvLzc5WmJQWkZCQVF3Sld6QUFBQU53akNkd0FBQUFBQUFBQUFBTUFOcUVtVEpnb01ETlM2ZGV1MFpzMGFRM1BidG0yck8rKzgwOUNjSGoxNmFNbVNKVHAvL3J6cTFhdW4wYU5IcTI3ZHVyTGI3UW9LQ3RMKy9mdWR4bGVyVmsxLys5dmZGQnNiNndpOXRXelpVdSs4ODQ3bXpadW54TVJFcHl0ZEpXbnc0TUdHem1TVTBjcDNsNW80Y2FKcTFhcFZxUC9Ja1NQNjV6Ly9XWXBUT1h2MzNYZGx0OXVWbEpTa3BLUWt6Wmt6UiszYnQxZlBuajNWc0dGRFRaZ3d3VEcyWDc5K2V2amhoN1Z6NTA3WmJEWkpVc09HRGN2c0xBQUFBQ2dkd25jQUFBQUFBQUFBQUFEQURTb2dJRUJEaHc3VnNXUEhsSnFhcXJ5OHZCTE5DdzRPTnJ5WHQ3ZTNldlhxSlI4Zkh3MGNPTkJ4MWEzSlpOTElrU00xYXRRbytmajRxR25UcG1yVHBvM3V1dXV1SWl2RitmcjY2cW1ubnRLSUVTTzBZY01HN2R5NVU4bkp5UW9LQ2lwUmNLeEhqeDY2Y09GQ2tjK1NrNVBWcFVzWFIvdjk5OTkzZWw3UjE3SDI3ZHRYN2RxMTA5YXRXN1Z6NTg1Q3orMTJ1OXEzYjY4TEZ5NW96NTQ5c3R2dHlzM05WVUpDZ2dJREF4VVdGdVkwdnVEN3UzMzdka2NmNFRzQUFJQWJCK0U3QUFBQUFBQUFBQUFBNEFabU1wbGtzVmhrc1ZqS2ZhL2h3NGRMa3NhUEg2OHRXN1lVZXA2UmthR3Z2LzVhWDMvOXRWNSsrZVVTcjd0aHd3YW40T0RreVpNbFNYUG56dFhxMWF1ditieVhoKzFLVS9udXJiZmVjcnIrdFVCMmRuYUoxK2pZc2FNa0tUMDl2Y2p3M2VyVnExVzllblZObkRoUjU4K2YxeGRmZktHMWE5ZEtrZ1lOR3FRelo4NDRqZmYxOVpWMDhicGVMeTh2cGFTa3FHblRwaVUrRHdBQUFNb1g0VHNBQUFBQUFBQUFBQUFBNWE2b0tuazNraDkrK0tGYzEvL2pqei8weGh0dnlHNjN5OVhWVlJFUkVXclhycDFlZmZWVnVibTV5ZDNkWGFkT25YS2FjOXR0dDBtU0lpTWpGUmtaV2E3bkF3QUFnSEdFN3dBQUFBQUFBQUFBQUFEY01QNzFyMzhwUHovZjBiNjB3bDZOR2pVMGJOZ3dSN3ZnYXR5YndjR0RCMVc5ZW5XbHBhWEpack5wMTY1ZDJyVnJsK2JObTZkMzNubEhmbjUrT25Ma2lOT2MwTkRRQ2pvdEFBQUFTb0x3SFFBQUFBQUFBQUFBQUlBcldyQmdnVk03TnpkWDU4K2ZkN1M5dkx4a052L3ZueDVuelpwVjVMV3JKZEc1YzJlbjlxWGhPeDhmSDhYRXhEamFaOCtlZFJwN2FXaXZKRFpzMktEYzNGekZ4c2JLYXJWS2txWk5tNlo2OWVxcFg3OStUdU5LcTZCNlhYSnlzaElURS9YVlYxOHBMUzFOSFRwMFVIQndzQ1RwcDU5K2NvejM4dklpZkFjQUFIQ0RJM3dIQUFBQUFBQUFBQUFBNElvS3dtRUZac3lZb1RWcjFqamFiNzc1cHRNWUR3K1A2M0t1eXl2ZjJXdzJTZEtlUFh2VXVISGpFcTJ4WThjT1IvQk91bGhkcnlqcjFxM1Q5dTNiRlJNVG94WXRXaGcrNjhLRkM1MitaM2E3WGRMRjYyNzc5Kzh2U2NyT3puWTh6OG5KVVZ4Y1hKRnJyVnExeXZEK0FBQUFLSHVFN3dBQUFBQUFBQUFBQUFDVW1OMXUxNjVkdXh4dER3K1BNcTNRbHBTVXBLcFZxNnBXclZwWEhYdHB0VDFKamhEZCtQSGpWYWRPSFQzOTlOUHk4L01yZG41T1RvN2VmdnR0Ujd0R2pScXlXQ3pLek13c2NteGlZcUlTRXhNMWV2VG9FcjdOLzg2MWUvZnVRcFg2Q3RiTnlja3AxSitmbjEva2VBQUFBTnc0WENyNkFBQUFBQUFBQUFBQUFBQnVIaHMzYnRTUkkwY2M3WVlORzhyRnBXeisyZkdMTDc3UXVISGo5TTAzMzVSb2ZLVktsV1F5bVJ6dDNOeGNTVkpXVnBaMjdkcWxNMmZPRkRzM016TlR6enp6ak5PNzlPM2JWNUxrNXVibU5EWXRMVTJIRGgxeXRBTUNBa3AwdmdJVEowN1UzcjE3RGMwQkFBREFqWS9LZHdBQUFBQUFBQUFBQUFDYzFLdFhUM2w1ZVlYNnYvdnVPNzMyMm10T2ZUdDI3RkJjWEp4YXRHaWhWcTFhNlk0NzdsRDM3dDNWdEdsVHcvdSsvUExMa3FUdnYvOWVRNFlNdWVwNGs4a2tMeTh2UjZXNjdPeHNaV1ptS2o4L1g1TGs1ZVZWNUx4ZmYvMVZ6ejMzbk5MVDB4MTk5ZXJWVTc5Ky9TUko3dTd1OHZIeGNWU2V1L2ZlZTUzbWg0U0VHSHF2clZ1M3l0ZlhWeDkrK0dHaFo3bTV1WHIxMVZlMWNlTkdSNS9aYk5hUUlVUFV0MjlmZVh0N0c5b0xBQUFBMXcvaE93QUFBQUFBQUFBQUFBQk9MZzIrWldWbGFlUEdqVnEvZnIxMjdOaFI1UGl6Wjg5cTA2Wk4yclJwazB3bWs4TEN3aFFaR2FtMmJkc3FMQ3pNOFA3NzkrL1h1WFBuVktWS2xhdU85ZmYzZDRUdlRwMDZwWk1uVDBxNkdNeno5L2N2Y2s1b2FLaENRa0ljNGJ1UWtCQk5uanpaNlJyYm5qMTdhdm55NVlYbXRtelpzdEJWdHBkWHlydHc0VUtoZVdmUG5wWFZhblhzWWJQWmxKQ1FvR1hMbGlrMU5kVnByTlZxMWFKRmk3Uml4UXIxN05sVGNYRnh4YjRMQUFBQUtnN2hPd0FBQUFBQUFBREFUYzNWMVZVMm0wMnVycTRWZlJRQWYxSzN5cytZSTBlTzZQang0OHJJeU5EeDQ4ZDE5T2hSL2ZiYmJ6cDA2SkRzZG51aDhYNStmcXBjdVhLaDRKamRibGR5Y3JLU2s1TzFaTWtTK2Z2N3EyM2J0cnJ6emp2VnZIbHpwNEJiVmxaV29YVk5KcE9HRGgxYW91Q2RKQVVIQnp1dWhFMUpTVkZTVXBJa3FYcjE2azU3WGNyZDNWMHZ2UENDUm84ZXJlRGdZRDMyMkdQeTlQUjBHdk9QZi94RFFVRkIycnQzcjdLenMrWHA2YW5hdFd1clc3ZHUrdmJiYjUzR1ZxMWExYWw5OU9qUlFuc09HalJJR1JrWit1V1hYN1IxNjFadDJiSkZHUmtaaGQ0OUtDakljUlZ1VGs2T1B2endRMzM4OGNmcTFxMmI3cm5uSHRXb1VhTkUzeGNBQUFDVVA4SjNBQUFBQUFBQUFJQ2Jtb2VIaHpJek0rWHI2MXZSUndId0o1V1ptVmtvbVBWbmxKU1VwSmt6WjVab2JOMjZkZlg4ODgvTFlySG8xMTkvVldKaW9oSVRFL1hISDM4VUdudnExQ210V2JORzY5ZXYxNkpGaXh6aE1idmRycDkvL3RscHJMdTd1OGFNR2FPT0hUdVcrTndOR3piVU45OThJK25pRmE1ejVzeHhuUEZLUER3OE5IUG16R0lEZWlhVFNURXhNYnI5OXR2MXdBTVB5R3cyeTJ3MmE4R0NCVHAvL3J6VDJOdHZ2OTN4K2V6WnMvcnh4eDhkYmJQWnJBY2VlRUNyVjY4dXNwSmVBVTlQVDQwYk4wNXQyclRScGsyYnRHREJBaDAvZmx6U3hVcDZuMzc2cWRhdFc2Zk9uVHZyb1ljZUt2WktYUUFBQUZ3L0xoVjlBQUFBQUFBQUFBQUFTaU1nSUtCUTFTVUFLRXVwcWFtcVhyMTZSUitqM0hYdjN2MnFWZFVLcXNUTm5qMWJGb3RGa2xTL2ZuM0Z4OGRyNmRLbG1qRmpodnIxNjFmb1dsWko2dFdybDlQNk5wdE5sU3RYZHJSOWZYMzF5aXV2R0FyZVNWTDc5dTFsTXBrSzliZHExZXFxYzRzTDNsMHFPRGhZYm01dXNscXRPbi8rZktIZ1hmUG16VlduVGgxSDI4ZkhSd01IRHBSME1VejQ0b3N2cW4vLy91clNwVXVSNjV0TUpuWHQybFVMRnk1VVpHU2tUQ2FUb3FLaXRIRGhRbzBZTVVMZTN0Nk9zVmFyVlFjUEhyd2x3cUFBQUFBM0F5cmZBUUFBQUFBQUFBQnVhcUdob2RxNmRhdE9uejZ0YXRXcVZmUnhBUHpKbkQ1OVdxZE9uVkxidG0wcitpamx6bXcyYTlDZ1Fab3hZNGFqejlQVFUvWHExVlBqeG8zVnBrMGJOV2pRNElwcmhJZUhLenc4WEE4OTlKQjI3dHlwcjc3NlNwczNiNWJkYnRlOTk5NWJhTDlubjMzV0VUQ2JPbldxZ29PRERaL2JZckdvUTRjTyt2cnJyeDE5dnI2K2lvNk9OcnhXVVZ4Y1hGU3paazJscEtRNDlYdDZldXF2Zi8ycjR1UGpDODM1KzkvL3J1VGtaTjE3NzcxcTBxU0pwSXZYem43KytlZEtTMHVUZERHa0Z4TVRvOTY5ZXp1Q2pKY3ltODI2Kys2NzFibHpaeTFhdEVpZmZmYVo3SGE3SG4zMDBTTERoZ0FBQUxqK1RIYTczVjdSaHdBQUFBQUFBQUFBb0RUUzA5TzFiOTgrUlVSRUVNQURVR1pPbno2dHZYdjNxbEdqUmtWV2N2c3p1bkRoZ2padDJxU0FnQUJaTEJZRkJBU1VPdWgxL3Z4NUhUNThXUFhyMXkveStmYnQyeFVhR2xwc2RjRkxLOGJWcTFkUGMrZk9MVFFtTXpOVHMyZlAxclp0MitUdjc2OG5ubmhDalJvMWNqelB6YzExcWxobjlLcnkzMy8vWFRrNU9US2J6WEozZDVlM3Q3ZXFWS2xpYUExSit1Njc3N1Jueng2MWFkTkdFUkVSY25WMUxmSGNsSlFVSlNVbEtUWTIxdkMrQUFBQUtKcXBsSC9aSlh3SEFBQUFBQUFBQVBoVFNFOVAxMDgvL1NSL2YzOVpMQlo1ZTNzYkNqVUFnSFR4S3RUTXpFeWxwcWJxMUtsVENnOFB2MldDZHplcXZMdzh4MmNYRjVjU1hSVUxBQUFBbEFUaE93QUFBQUFBQUFBQS9wL1ZhdFdoUTRkMDh1UkpaV2RueTJhelZmU1JBTnhrWEYxZDVlbnBxZXJWcXlzME5KU2dGd0FBQVBBblJ2Z09BQUFBQUFBQUFBQUFBQUFBQUFDRFNodStjeW1yZ3dBQUFBQUFBQUFBQUFBQUFBQUFjS3NnZkFjQUFBQUFBQUFBQUFBQUFBQUFnRUdFN3dBQUFBQUFBQUFBQUFBQUFBQUFNSWp3SFFBQUFBQUFBQUFBQUFBQUFBQUFCaEcrQXdBQUFBQUFBQUFBQUFBQUFBREFJTUozQUFBQUFBQUFBQUFBQUFBQUFBQVlSUGdPQUFBQUFBQUFBQUFBQUFBQUFBQ0RDTjhCQUFBQUFBQUFBQUFBQUFBQUFHQVE0VHNBQUFBQUFBQUFBQUFBQUFBQUFBd2lmQWNBQUFBQUFBQUFBQUFBQUFBQWdFR0U3d0FBQUFBQUFBQUFBQUFBQUFBQU1JandIUUFBQUFBQUFBQUFBQUFBQUFBQUJoRytBd0FBQUFBQUFBQUFBQUFBQUFEQUlNSjNBQUFBQUFBQUFBQUFBQUFBQUFBWVJQZ09BQUFBQUFBQUFBQUFBQUFBQUFDRENOOEJBQUFBQUFBQUFBQUFBQUFBQUdBUTRUc0FBQUFBQUFBQUFBQUFBQUFBQUF3aWZBY0FBQUFBQUFBQUFBQUFBQUFBZ0VHRTd3QUFBQUFBQUFBQUFBQUFBQUFBTUlqd0hRQUFBQUFBQUFBQUFBQUFBQUFBQmhHK0F3QUFBQWJ3bTI4QUFBS3RTVVJCVkFBQUFBQUFBQUFBQUFEQUlNSjNBQUFBQUFBQUFBQUFBQUFBQUFBWVJQZ09BQUFBQUFBQUFBQUFBQUFBQUFDRENOOEJBQUFBQUFBQUFBQUFBQUFBQUdBUTRUc0FBQUFBQUFBQUFBQUFBQUFBQUF3aWZBY0FBQUFBQUFBQUFBQUFBQUFBZ0VHRTd3QUFBQUFBQUFBQUFBQUFBQUFBTUlqd0hRQUFBQUFBQUFBQUFBQUFBQUFBQmhHK0F3QUFBQUFBQUFBQUFBQUFBQURBSU1KM0FBQUFBQUFBQUFBQUFBQUFBQUFZUlBnT0FBQUFBQUFBQUFBQUFBQUFBQUNEQ044QkFBQUFBQUFBQUFBQUFBQUFBR0FRNFRzQUFBQUFBQUFBQUFBQUFBQUFBQXdpZkFjQUFBQUFBQUFBQUFBQUFBQUFnRUdFN3dBQUFBQUFBQUFBQUFBQUFBQUFNSWp3SFFBQUFBQUFBQUFBQUFBQUFBQUFCaEcrQXdBQUFBQUFBQUFBQUFBQUFBREFJTUozQUFBQUFBQUFBQUFBQUFBQUFBQVlSUGdPQUFBQUFBQUFBQUFBQUFBQUFBQ0RDTjhCQUFBQUFBQUFBQUFBQUFBQUFHQVE0VHNBQUFBQUFBQUFBQUFBQUFBQUFBd2lmQWNBQUFBQUFBQUFBQUFBQUFBQWdFR0U3d0FBQUFBQUFBQUFBQUFBQUFBQU1JandIUUFBQUFBQUFBQUFBQUFBQUFBQUJoRytBd0FBQUFBQUFBQUFBQUFBQUFEQUlNSjNBQUFBQUFBQUFBQUFBQUFBQUFBWVJQZ09BQUFBQUFBQUFBQUFBQUFBQUFDRENOOEJBQUFBQUFBQUFBQUFBQUFBQUdBUTRUc0FBQUFBQUFBQUFBQUFBQUFBQUF3aWZBY0FBQUFBQUFBQUFBQUFBQUFBZ0VHRTd3QUFBQUFBQUFBQUFBQUFBQUFBTUlqd0hRQUFBQUFBQUFBQUFBQUFBQUFBQmhHK0F3QUFBQUFBQUFBQUFBQUFBQUFBQUFBQUFBQUFBQUFBQUFBQUFBQUFBQUFBQUFBQUFBQUFBQUFBQUFBQUFBQUFBQUFBQUFBQUFBQUFBQUFBQUFBQUFBQUFBQUFBQUFBQUFBQUFBQUFBQUFBQUFBQUFBQUFBQUFBQUFBQUFBQUFBQUFBQUFBQUFBQUFBQUFBQUFBQUFBQUFBQUFBQXFCai9CNXVmSGtHdWk4VWJBQUFBQUVsRlRrU3VRbUNDIiwKICAgIlR5cGUiIDogIm1pbmQiCn0K"/>
    </extobj>
  </extobjs>
</s:customData>
</file>

<file path=customXml/itemProps1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WPS 演示</Application>
  <PresentationFormat>自定义</PresentationFormat>
  <Paragraphs>212</Paragraphs>
  <Slides>17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方正兰亭黑简体</vt:lpstr>
      <vt:lpstr>Calibri</vt:lpstr>
      <vt:lpstr>Times New Roman</vt:lpstr>
      <vt:lpstr>FZZhengHeiS-R-GB</vt:lpstr>
      <vt:lpstr>Segoe Print</vt:lpstr>
      <vt:lpstr>FZHei-B01S</vt:lpstr>
      <vt:lpstr>黑体</vt:lpstr>
      <vt:lpstr>Calibri Light</vt:lpstr>
      <vt:lpstr>Arial Unicode MS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3 系统介绍</vt:lpstr>
      <vt:lpstr>3 系统介绍—框架构图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恒创集团</cp:lastModifiedBy>
  <cp:revision>120</cp:revision>
  <dcterms:created xsi:type="dcterms:W3CDTF">2017-04-06T01:11:00Z</dcterms:created>
  <dcterms:modified xsi:type="dcterms:W3CDTF">2021-09-03T07:11:31Z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36F76C1149694D9E85EC6BEBA2BA276F</vt:lpwstr>
  </property>
</Properties>
</file>